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704" r:id="rId6"/>
  </p:sldMasterIdLst>
  <p:notesMasterIdLst>
    <p:notesMasterId r:id="rId18"/>
  </p:notesMasterIdLst>
  <p:handoutMasterIdLst>
    <p:handoutMasterId r:id="rId19"/>
  </p:handoutMasterIdLst>
  <p:sldIdLst>
    <p:sldId id="1011" r:id="rId7"/>
    <p:sldId id="1007" r:id="rId8"/>
    <p:sldId id="1012" r:id="rId9"/>
    <p:sldId id="996" r:id="rId10"/>
    <p:sldId id="998" r:id="rId11"/>
    <p:sldId id="997" r:id="rId12"/>
    <p:sldId id="1008" r:id="rId13"/>
    <p:sldId id="1001" r:id="rId14"/>
    <p:sldId id="999" r:id="rId15"/>
    <p:sldId id="1003"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1EC48C-BCEE-2F15-D37B-EA83C2083E8F}" name="Lori Hall" initials="LH" userId="S::lhall@oct.ca::166efa6c-4431-4e65-80e6-e82cc549a006" providerId="AD"/>
  <p188:author id="{1F11EB9B-C11C-583C-BC06-CA49795DC3F6}" name="Olivia Yu" initials="OY" userId="S::oyu@oct.ca::d0e6d723-a5fb-40ef-b3e0-507fea753f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B"/>
    <a:srgbClr val="00C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7761E-9C62-4AE0-9714-8692BEF15647}" v="5" dt="2025-08-14T14:14:20.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66"/>
    <p:restoredTop sz="86418"/>
  </p:normalViewPr>
  <p:slideViewPr>
    <p:cSldViewPr snapToGrid="0" snapToObjects="1" showGuides="1">
      <p:cViewPr varScale="1">
        <p:scale>
          <a:sx n="71" d="100"/>
          <a:sy n="71" d="100"/>
        </p:scale>
        <p:origin x="662" y="58"/>
      </p:cViewPr>
      <p:guideLst>
        <p:guide orient="horz" pos="2160"/>
        <p:guide pos="3840"/>
      </p:guideLst>
    </p:cSldViewPr>
  </p:slideViewPr>
  <p:outlineViewPr>
    <p:cViewPr>
      <p:scale>
        <a:sx n="33" d="100"/>
        <a:sy n="33" d="100"/>
      </p:scale>
      <p:origin x="0" y="-20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E66D5C-38BB-7549-B429-B1C96C19A53A}"/>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843E65-26E8-FB47-972C-AB800A2346FD}"/>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53C5FC77-1DBA-9F4D-BEA6-5510201448F2}" type="datetimeFigureOut">
              <a:rPr lang="en-US" smtClean="0"/>
              <a:t>8/14/2025</a:t>
            </a:fld>
            <a:endParaRPr lang="en-US"/>
          </a:p>
        </p:txBody>
      </p:sp>
      <p:sp>
        <p:nvSpPr>
          <p:cNvPr id="4" name="Footer Placeholder 3">
            <a:extLst>
              <a:ext uri="{FF2B5EF4-FFF2-40B4-BE49-F238E27FC236}">
                <a16:creationId xmlns:a16="http://schemas.microsoft.com/office/drawing/2014/main" id="{59ACA71B-0D5F-6D4C-BBCA-3D965DE6AA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E61929-3A79-EB47-97E2-99C75AD349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1FDDD9-C34F-A943-9AD5-2ED10DD00F64}" type="slidenum">
              <a:rPr lang="en-US" smtClean="0"/>
              <a:t>‹#›</a:t>
            </a:fld>
            <a:endParaRPr lang="en-US"/>
          </a:p>
        </p:txBody>
      </p:sp>
    </p:spTree>
    <p:extLst>
      <p:ext uri="{BB962C8B-B14F-4D97-AF65-F5344CB8AC3E}">
        <p14:creationId xmlns:p14="http://schemas.microsoft.com/office/powerpoint/2010/main" val="80549434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8216CC9B-17AF-0C4E-BFC6-1E79B87DC033}"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DBE83-D233-ED45-93A8-CEF3AC6EA032}" type="slidenum">
              <a:rPr lang="en-US" smtClean="0"/>
              <a:t>‹#›</a:t>
            </a:fld>
            <a:endParaRPr lang="en-US"/>
          </a:p>
        </p:txBody>
      </p:sp>
    </p:spTree>
    <p:extLst>
      <p:ext uri="{BB962C8B-B14F-4D97-AF65-F5344CB8AC3E}">
        <p14:creationId xmlns:p14="http://schemas.microsoft.com/office/powerpoint/2010/main" val="386255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DBE83-D233-ED45-93A8-CEF3AC6EA032}" type="slidenum">
              <a:rPr lang="en-US" smtClean="0"/>
              <a:t>1</a:t>
            </a:fld>
            <a:endParaRPr lang="en-US"/>
          </a:p>
        </p:txBody>
      </p:sp>
    </p:spTree>
    <p:extLst>
      <p:ext uri="{BB962C8B-B14F-4D97-AF65-F5344CB8AC3E}">
        <p14:creationId xmlns:p14="http://schemas.microsoft.com/office/powerpoint/2010/main" val="388075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B161D-F512-CC21-4AA2-957784326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96378-72CA-BC8B-894C-1AE185B80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41C6B-9780-53C5-1061-F4D8495CDBE2}"/>
              </a:ext>
            </a:extLst>
          </p:cNvPr>
          <p:cNvSpPr>
            <a:spLocks noGrp="1"/>
          </p:cNvSpPr>
          <p:nvPr>
            <p:ph type="body" idx="1"/>
          </p:nvPr>
        </p:nvSpPr>
        <p:spPr/>
        <p:txBody>
          <a:bodyPr/>
          <a:lstStyle/>
          <a:p>
            <a:r>
              <a:rPr lang="en-CA"/>
              <a:t>Facilitation suggestion:</a:t>
            </a:r>
          </a:p>
          <a:p>
            <a:endParaRPr lang="en-CA"/>
          </a:p>
          <a:p>
            <a:r>
              <a:rPr lang="en-CA"/>
              <a:t>Highlight to participants that each professional advisory is a self-contained, “quick read” guidance document. However, to support consistent and informed professional practice, OCTs should consider reading advisories together as the topics are interconnected.   </a:t>
            </a:r>
            <a:endParaRPr lang="en-US"/>
          </a:p>
        </p:txBody>
      </p:sp>
      <p:sp>
        <p:nvSpPr>
          <p:cNvPr id="4" name="Slide Number Placeholder 3">
            <a:extLst>
              <a:ext uri="{FF2B5EF4-FFF2-40B4-BE49-F238E27FC236}">
                <a16:creationId xmlns:a16="http://schemas.microsoft.com/office/drawing/2014/main" id="{AD9C6030-02FD-71E1-1C6F-6C11B82BC51E}"/>
              </a:ext>
            </a:extLst>
          </p:cNvPr>
          <p:cNvSpPr>
            <a:spLocks noGrp="1"/>
          </p:cNvSpPr>
          <p:nvPr>
            <p:ph type="sldNum" sz="quarter" idx="5"/>
          </p:nvPr>
        </p:nvSpPr>
        <p:spPr/>
        <p:txBody>
          <a:bodyPr/>
          <a:lstStyle/>
          <a:p>
            <a:fld id="{E97DBE83-D233-ED45-93A8-CEF3AC6EA032}" type="slidenum">
              <a:rPr lang="en-US" smtClean="0"/>
              <a:t>4</a:t>
            </a:fld>
            <a:endParaRPr lang="en-US"/>
          </a:p>
        </p:txBody>
      </p:sp>
    </p:spTree>
    <p:extLst>
      <p:ext uri="{BB962C8B-B14F-4D97-AF65-F5344CB8AC3E}">
        <p14:creationId xmlns:p14="http://schemas.microsoft.com/office/powerpoint/2010/main" val="150502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4B61-FBB5-905B-04EB-62DCD81E5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2EF11-0145-D4C2-88F5-DF4A37BA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CDEDA-4BA2-8450-1E7F-6084B0312417}"/>
              </a:ext>
            </a:extLst>
          </p:cNvPr>
          <p:cNvSpPr>
            <a:spLocks noGrp="1"/>
          </p:cNvSpPr>
          <p:nvPr>
            <p:ph type="body" idx="1"/>
          </p:nvPr>
        </p:nvSpPr>
        <p:spPr/>
        <p:txBody>
          <a:bodyPr/>
          <a:lstStyle/>
          <a:p>
            <a:r>
              <a:rPr lang="en-CA" dirty="0"/>
              <a:t>Facilitation suggestion:</a:t>
            </a:r>
          </a:p>
          <a:p>
            <a:endParaRPr lang="en-CA" dirty="0"/>
          </a:p>
          <a:p>
            <a:r>
              <a:rPr lang="en-CA" dirty="0"/>
              <a:t>Invite participants to scan the QR code for direct access to the professional advisory in pdf and audio formats. Participants can also click on the hyperlink for the text version of the advisory.</a:t>
            </a:r>
            <a:endParaRPr lang="en-US" dirty="0"/>
          </a:p>
        </p:txBody>
      </p:sp>
      <p:sp>
        <p:nvSpPr>
          <p:cNvPr id="4" name="Slide Number Placeholder 3">
            <a:extLst>
              <a:ext uri="{FF2B5EF4-FFF2-40B4-BE49-F238E27FC236}">
                <a16:creationId xmlns:a16="http://schemas.microsoft.com/office/drawing/2014/main" id="{7DD30F27-A44A-6DD9-A59B-584159E412E6}"/>
              </a:ext>
            </a:extLst>
          </p:cNvPr>
          <p:cNvSpPr>
            <a:spLocks noGrp="1"/>
          </p:cNvSpPr>
          <p:nvPr>
            <p:ph type="sldNum" sz="quarter" idx="5"/>
          </p:nvPr>
        </p:nvSpPr>
        <p:spPr/>
        <p:txBody>
          <a:bodyPr/>
          <a:lstStyle/>
          <a:p>
            <a:fld id="{E97DBE83-D233-ED45-93A8-CEF3AC6EA032}" type="slidenum">
              <a:rPr lang="en-US" smtClean="0"/>
              <a:t>5</a:t>
            </a:fld>
            <a:endParaRPr lang="en-US"/>
          </a:p>
        </p:txBody>
      </p:sp>
    </p:spTree>
    <p:extLst>
      <p:ext uri="{BB962C8B-B14F-4D97-AF65-F5344CB8AC3E}">
        <p14:creationId xmlns:p14="http://schemas.microsoft.com/office/powerpoint/2010/main" val="90637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96A2-09F4-007B-E9F3-7F50D1F07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8AF68-DCC0-A187-39A6-E5BCAA805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7F873-2A41-03FE-FBD7-7EAFA35F9E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B89023-9BD6-C260-6F77-5951DB5D1CF6}"/>
              </a:ext>
            </a:extLst>
          </p:cNvPr>
          <p:cNvSpPr>
            <a:spLocks noGrp="1"/>
          </p:cNvSpPr>
          <p:nvPr>
            <p:ph type="sldNum" sz="quarter" idx="5"/>
          </p:nvPr>
        </p:nvSpPr>
        <p:spPr/>
        <p:txBody>
          <a:bodyPr/>
          <a:lstStyle/>
          <a:p>
            <a:fld id="{E97DBE83-D233-ED45-93A8-CEF3AC6EA032}" type="slidenum">
              <a:rPr lang="en-US" smtClean="0"/>
              <a:t>6</a:t>
            </a:fld>
            <a:endParaRPr lang="en-US"/>
          </a:p>
        </p:txBody>
      </p:sp>
    </p:spTree>
    <p:extLst>
      <p:ext uri="{BB962C8B-B14F-4D97-AF65-F5344CB8AC3E}">
        <p14:creationId xmlns:p14="http://schemas.microsoft.com/office/powerpoint/2010/main" val="23277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7609-DF33-C32B-932E-4EA4511C8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80EE2-35BA-7A23-BD33-B34FA7EB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B4D3C-2BFB-A033-6E85-A24209F9EC8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dirty="0"/>
          </a:p>
        </p:txBody>
      </p:sp>
      <p:sp>
        <p:nvSpPr>
          <p:cNvPr id="4" name="Slide Number Placeholder 3">
            <a:extLst>
              <a:ext uri="{FF2B5EF4-FFF2-40B4-BE49-F238E27FC236}">
                <a16:creationId xmlns:a16="http://schemas.microsoft.com/office/drawing/2014/main" id="{2CA20F09-CD3E-01C3-C9DA-EEABA1BCA169}"/>
              </a:ext>
            </a:extLst>
          </p:cNvPr>
          <p:cNvSpPr>
            <a:spLocks noGrp="1"/>
          </p:cNvSpPr>
          <p:nvPr>
            <p:ph type="sldNum" sz="quarter" idx="5"/>
          </p:nvPr>
        </p:nvSpPr>
        <p:spPr/>
        <p:txBody>
          <a:bodyPr/>
          <a:lstStyle/>
          <a:p>
            <a:fld id="{E97DBE83-D233-ED45-93A8-CEF3AC6EA032}" type="slidenum">
              <a:rPr lang="en-US" smtClean="0"/>
              <a:t>8</a:t>
            </a:fld>
            <a:endParaRPr lang="en-US"/>
          </a:p>
        </p:txBody>
      </p:sp>
    </p:spTree>
    <p:extLst>
      <p:ext uri="{BB962C8B-B14F-4D97-AF65-F5344CB8AC3E}">
        <p14:creationId xmlns:p14="http://schemas.microsoft.com/office/powerpoint/2010/main" val="355417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A20E-A4AF-D1B8-1A2A-F327E2842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84E08-FB9C-AD85-9C4A-2662D5C11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EAAEB-CE27-AA8B-CD8D-04AFC40300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a:p>
          <a:p>
            <a:endParaRPr lang="en-US"/>
          </a:p>
        </p:txBody>
      </p:sp>
      <p:sp>
        <p:nvSpPr>
          <p:cNvPr id="4" name="Slide Number Placeholder 3">
            <a:extLst>
              <a:ext uri="{FF2B5EF4-FFF2-40B4-BE49-F238E27FC236}">
                <a16:creationId xmlns:a16="http://schemas.microsoft.com/office/drawing/2014/main" id="{88A59239-5251-7FE6-8870-7287D700336E}"/>
              </a:ext>
            </a:extLst>
          </p:cNvPr>
          <p:cNvSpPr>
            <a:spLocks noGrp="1"/>
          </p:cNvSpPr>
          <p:nvPr>
            <p:ph type="sldNum" sz="quarter" idx="5"/>
          </p:nvPr>
        </p:nvSpPr>
        <p:spPr/>
        <p:txBody>
          <a:bodyPr/>
          <a:lstStyle/>
          <a:p>
            <a:fld id="{E97DBE83-D233-ED45-93A8-CEF3AC6EA032}" type="slidenum">
              <a:rPr lang="en-US" smtClean="0"/>
              <a:t>9</a:t>
            </a:fld>
            <a:endParaRPr lang="en-US"/>
          </a:p>
        </p:txBody>
      </p:sp>
    </p:spTree>
    <p:extLst>
      <p:ext uri="{BB962C8B-B14F-4D97-AF65-F5344CB8AC3E}">
        <p14:creationId xmlns:p14="http://schemas.microsoft.com/office/powerpoint/2010/main" val="34063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5DD46E-1185-45DA-9223-7E3984767D44}" type="slidenum">
              <a:rPr lang="en-US" smtClean="0"/>
              <a:t>10</a:t>
            </a:fld>
            <a:endParaRPr lang="en-US"/>
          </a:p>
        </p:txBody>
      </p:sp>
    </p:spTree>
    <p:extLst>
      <p:ext uri="{BB962C8B-B14F-4D97-AF65-F5344CB8AC3E}">
        <p14:creationId xmlns:p14="http://schemas.microsoft.com/office/powerpoint/2010/main" val="82761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Presentation Slide</a:t>
            </a:r>
          </a:p>
          <a:p>
            <a:r>
              <a:rPr lang="en-US" dirty="0"/>
              <a:t>Bilingual logo in dark blue</a:t>
            </a:r>
          </a:p>
        </p:txBody>
      </p:sp>
      <p:sp>
        <p:nvSpPr>
          <p:cNvPr id="4" name="Slide Number Placeholder 3"/>
          <p:cNvSpPr>
            <a:spLocks noGrp="1"/>
          </p:cNvSpPr>
          <p:nvPr>
            <p:ph type="sldNum" sz="quarter" idx="5"/>
          </p:nvPr>
        </p:nvSpPr>
        <p:spPr/>
        <p:txBody>
          <a:bodyPr/>
          <a:lstStyle/>
          <a:p>
            <a:fld id="{E97DBE83-D233-ED45-93A8-CEF3AC6EA032}" type="slidenum">
              <a:rPr lang="en-US" smtClean="0"/>
              <a:t>11</a:t>
            </a:fld>
            <a:endParaRPr lang="en-US"/>
          </a:p>
        </p:txBody>
      </p:sp>
    </p:spTree>
    <p:extLst>
      <p:ext uri="{BB962C8B-B14F-4D97-AF65-F5344CB8AC3E}">
        <p14:creationId xmlns:p14="http://schemas.microsoft.com/office/powerpoint/2010/main" val="136743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AB-F8C2-9948-B72E-BDF75B897028}"/>
              </a:ext>
            </a:extLst>
          </p:cNvPr>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D3F40BBB-DB29-A64C-8A52-BB44A673E64E}"/>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01DB4DE1-7D91-2281-01A9-D271C1846B38}"/>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6860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2341-0CAC-0F41-B7BD-3F8B183C62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F02849-6B7A-9047-9800-A4093C0E9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DBAF07A-584D-A5F1-4194-882E59580310}"/>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06128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4B71D-4FC3-F84E-A6A4-3E93AE42E2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9ACF6B-F0F9-3C42-88E5-C38D597FC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8D1889C4-EA50-EFF5-6BA1-D8C7F10007F2}"/>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32024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0FC55F7-B462-9440-9865-967EE6C0AFC0}"/>
              </a:ext>
            </a:extLst>
          </p:cNvPr>
          <p:cNvSpPr>
            <a:spLocks noGrp="1"/>
          </p:cNvSpPr>
          <p:nvPr>
            <p:ph type="ftr" sz="quarter" idx="11"/>
          </p:nvPr>
        </p:nvSpPr>
        <p:spPr/>
        <p:txBody>
          <a:bodyPr/>
          <a:lstStyle/>
          <a:p>
            <a:r>
              <a:rPr lang="en-US" dirty="0"/>
              <a:t>@</a:t>
            </a:r>
            <a:r>
              <a:rPr lang="en-US" dirty="0" err="1"/>
              <a:t>oct_oeeo</a:t>
            </a:r>
            <a:endParaRPr lang="en-US" dirty="0"/>
          </a:p>
        </p:txBody>
      </p:sp>
    </p:spTree>
    <p:extLst>
      <p:ext uri="{BB962C8B-B14F-4D97-AF65-F5344CB8AC3E}">
        <p14:creationId xmlns:p14="http://schemas.microsoft.com/office/powerpoint/2010/main" val="116015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pic>
        <p:nvPicPr>
          <p:cNvPr id="6" name="Picture 5" descr="A teacher standing with a diverse group of students in and art gallery.">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2700" y="-68820"/>
            <a:ext cx="12450725"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2909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1_Blank">
    <p:bg>
      <p:bgPr>
        <a:solidFill>
          <a:schemeClr val="bg1"/>
        </a:solidFill>
        <a:effectLst/>
      </p:bgPr>
    </p:bg>
    <p:spTree>
      <p:nvGrpSpPr>
        <p:cNvPr id="1" name=""/>
        <p:cNvGrpSpPr/>
        <p:nvPr/>
      </p:nvGrpSpPr>
      <p:grpSpPr>
        <a:xfrm>
          <a:off x="0" y="0"/>
          <a:ext cx="0" cy="0"/>
          <a:chOff x="0" y="0"/>
          <a:chExt cx="0" cy="0"/>
        </a:xfrm>
      </p:grpSpPr>
      <p:pic>
        <p:nvPicPr>
          <p:cNvPr id="6" name="Picture 5" descr="A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3944" y="-68820"/>
            <a:ext cx="12442837"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518038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2_Blank">
    <p:bg>
      <p:bgPr>
        <a:solidFill>
          <a:schemeClr val="bg1"/>
        </a:solidFill>
        <a:effectLst/>
      </p:bgPr>
    </p:bg>
    <p:spTree>
      <p:nvGrpSpPr>
        <p:cNvPr id="1" name=""/>
        <p:cNvGrpSpPr/>
        <p:nvPr/>
      </p:nvGrpSpPr>
      <p:grpSpPr>
        <a:xfrm>
          <a:off x="0" y="0"/>
          <a:ext cx="0" cy="0"/>
          <a:chOff x="0" y="0"/>
          <a:chExt cx="0" cy="0"/>
        </a:xfrm>
      </p:grpSpPr>
      <p:pic>
        <p:nvPicPr>
          <p:cNvPr id="6" name="Picture 5" descr="A teacher and student sitting at a table looking at a work book&#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8756" y="-60125"/>
            <a:ext cx="12442837" cy="697825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9063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9_Blank">
    <p:spTree>
      <p:nvGrpSpPr>
        <p:cNvPr id="1" name=""/>
        <p:cNvGrpSpPr/>
        <p:nvPr/>
      </p:nvGrpSpPr>
      <p:grpSpPr>
        <a:xfrm>
          <a:off x="0" y="0"/>
          <a:ext cx="0" cy="0"/>
          <a:chOff x="0" y="0"/>
          <a:chExt cx="0" cy="0"/>
        </a:xfrm>
      </p:grpSpPr>
      <p:pic>
        <p:nvPicPr>
          <p:cNvPr id="6" name="Picture 5" descr="A person writing on a whiteboard&#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flipH="1">
            <a:off x="-816008" y="-311471"/>
            <a:ext cx="13008008" cy="733337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473"/>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62709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0_Blank">
    <p:spTree>
      <p:nvGrpSpPr>
        <p:cNvPr id="1" name=""/>
        <p:cNvGrpSpPr/>
        <p:nvPr/>
      </p:nvGrpSpPr>
      <p:grpSpPr>
        <a:xfrm>
          <a:off x="0" y="0"/>
          <a:ext cx="0" cy="0"/>
          <a:chOff x="0" y="0"/>
          <a:chExt cx="0" cy="0"/>
        </a:xfrm>
      </p:grpSpPr>
      <p:pic>
        <p:nvPicPr>
          <p:cNvPr id="6" name="Picture 5" descr="A teacher and students looking at a computer screen&#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3648" y="-389069"/>
            <a:ext cx="12450725" cy="828354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079273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4_Blank">
    <p:spTree>
      <p:nvGrpSpPr>
        <p:cNvPr id="1" name=""/>
        <p:cNvGrpSpPr/>
        <p:nvPr/>
      </p:nvGrpSpPr>
      <p:grpSpPr>
        <a:xfrm>
          <a:off x="0" y="0"/>
          <a:ext cx="0" cy="0"/>
          <a:chOff x="0" y="0"/>
          <a:chExt cx="0" cy="0"/>
        </a:xfrm>
      </p:grpSpPr>
      <p:pic>
        <p:nvPicPr>
          <p:cNvPr id="6" name="Picture 5" descr="A teacher and diverse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72528" y="0"/>
            <a:ext cx="13293227" cy="746102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425057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3_Blank">
    <p:spTree>
      <p:nvGrpSpPr>
        <p:cNvPr id="1" name=""/>
        <p:cNvGrpSpPr/>
        <p:nvPr/>
      </p:nvGrpSpPr>
      <p:grpSpPr>
        <a:xfrm>
          <a:off x="0" y="0"/>
          <a:ext cx="0" cy="0"/>
          <a:chOff x="0" y="0"/>
          <a:chExt cx="0" cy="0"/>
        </a:xfrm>
      </p:grpSpPr>
      <p:pic>
        <p:nvPicPr>
          <p:cNvPr id="6" name="Picture 5" descr="A teacher and several children sitting at a table working with models of molecules &#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0" y="0"/>
            <a:ext cx="12450725" cy="699801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1252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713CB81-6E28-AADA-361E-77557B784143}"/>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507927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3" name="Picture 12" descr="High school teacher calling on student in classroom">
            <a:extLst>
              <a:ext uri="{FF2B5EF4-FFF2-40B4-BE49-F238E27FC236}">
                <a16:creationId xmlns:a16="http://schemas.microsoft.com/office/drawing/2014/main" id="{0598172F-FFAE-C34E-811A-C0D722BFDEBA}"/>
              </a:ext>
            </a:extLst>
          </p:cNvPr>
          <p:cNvPicPr>
            <a:picLocks noChangeAspect="1"/>
          </p:cNvPicPr>
          <p:nvPr userDrawn="1"/>
        </p:nvPicPr>
        <p:blipFill>
          <a:blip r:embed="rId2"/>
          <a:stretch>
            <a:fillRect/>
          </a:stretch>
        </p:blipFill>
        <p:spPr>
          <a:xfrm>
            <a:off x="0" y="8964"/>
            <a:ext cx="13029477" cy="867783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2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3078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4" name="Picture 3" descr="Teacher explaining molecules to class">
            <a:extLst>
              <a:ext uri="{FF2B5EF4-FFF2-40B4-BE49-F238E27FC236}">
                <a16:creationId xmlns:a16="http://schemas.microsoft.com/office/drawing/2014/main" id="{901390F6-791D-1540-9349-70E1CFCE5DE9}"/>
              </a:ext>
            </a:extLst>
          </p:cNvPr>
          <p:cNvPicPr>
            <a:picLocks noChangeAspect="1"/>
          </p:cNvPicPr>
          <p:nvPr userDrawn="1"/>
        </p:nvPicPr>
        <p:blipFill>
          <a:blip r:embed="rId2"/>
          <a:stretch>
            <a:fillRect/>
          </a:stretch>
        </p:blipFill>
        <p:spPr>
          <a:xfrm flipH="1">
            <a:off x="-1864660" y="-13649"/>
            <a:ext cx="15007453" cy="1000985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9" name="Picture 8" descr="Ontario College of Teachers logo with the tagline Ontario’s Teaching Regulator.">
            <a:extLst>
              <a:ext uri="{FF2B5EF4-FFF2-40B4-BE49-F238E27FC236}">
                <a16:creationId xmlns:a16="http://schemas.microsoft.com/office/drawing/2014/main" id="{F3CC9C09-45AF-0B43-A125-810916D8E6F4}"/>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4530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0" name="Picture 9" descr="Teacher smiling and writing on whiteboard">
            <a:extLst>
              <a:ext uri="{FF2B5EF4-FFF2-40B4-BE49-F238E27FC236}">
                <a16:creationId xmlns:a16="http://schemas.microsoft.com/office/drawing/2014/main" id="{2D05D86D-9CF2-D142-85B1-B14922505E4E}"/>
              </a:ext>
            </a:extLst>
          </p:cNvPr>
          <p:cNvPicPr>
            <a:picLocks noChangeAspect="1"/>
          </p:cNvPicPr>
          <p:nvPr userDrawn="1"/>
        </p:nvPicPr>
        <p:blipFill>
          <a:blip r:embed="rId2"/>
          <a:stretch>
            <a:fillRect/>
          </a:stretch>
        </p:blipFill>
        <p:spPr>
          <a:xfrm>
            <a:off x="-2062506" y="-1160060"/>
            <a:ext cx="14279590" cy="951043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191"/>
            </a:schemeClr>
          </a:solidFill>
        </p:spPr>
        <p:txBody>
          <a:bodyPr/>
          <a:lstStyle>
            <a:lvl1pPr>
              <a:defRPr>
                <a:solidFill>
                  <a:srgbClr val="1D2A5B"/>
                </a:solidFill>
              </a:defRPr>
            </a:lvl1pPr>
          </a:lstStyle>
          <a:p>
            <a:r>
              <a:rPr lang="en-US" dirty="0"/>
              <a:t>Click to edit Master title style</a:t>
            </a:r>
          </a:p>
        </p:txBody>
      </p:sp>
      <p:pic>
        <p:nvPicPr>
          <p:cNvPr id="6" name="Picture 5" descr="Ontario College of Teachers logo with the tagline Ontario’s Teaching Regulator.">
            <a:extLst>
              <a:ext uri="{FF2B5EF4-FFF2-40B4-BE49-F238E27FC236}">
                <a16:creationId xmlns:a16="http://schemas.microsoft.com/office/drawing/2014/main" id="{C04E1773-D841-9D4D-9705-15D22E2EABF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0632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5" name="Picture 4" descr="Teacher with students conducting scientific experiment">
            <a:extLst>
              <a:ext uri="{FF2B5EF4-FFF2-40B4-BE49-F238E27FC236}">
                <a16:creationId xmlns:a16="http://schemas.microsoft.com/office/drawing/2014/main" id="{23A20E88-3A9F-DB4D-9A03-83A9FA09A861}"/>
              </a:ext>
            </a:extLst>
          </p:cNvPr>
          <p:cNvPicPr>
            <a:picLocks noChangeAspect="1"/>
          </p:cNvPicPr>
          <p:nvPr userDrawn="1"/>
        </p:nvPicPr>
        <p:blipFill>
          <a:blip r:embed="rId2"/>
          <a:stretch>
            <a:fillRect/>
          </a:stretch>
        </p:blipFill>
        <p:spPr>
          <a:xfrm>
            <a:off x="0" y="-607219"/>
            <a:ext cx="12192000" cy="807243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8"/>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2008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10" name="Picture 9" descr="Teacher showing scientific experiment to students">
            <a:extLst>
              <a:ext uri="{FF2B5EF4-FFF2-40B4-BE49-F238E27FC236}">
                <a16:creationId xmlns:a16="http://schemas.microsoft.com/office/drawing/2014/main" id="{902E2576-0E45-EF43-9A90-AEB45B08D5DB}"/>
              </a:ext>
            </a:extLst>
          </p:cNvPr>
          <p:cNvPicPr>
            <a:picLocks noChangeAspect="1"/>
          </p:cNvPicPr>
          <p:nvPr userDrawn="1"/>
        </p:nvPicPr>
        <p:blipFill>
          <a:blip r:embed="rId2"/>
          <a:stretch>
            <a:fillRect/>
          </a:stretch>
        </p:blipFill>
        <p:spPr>
          <a:xfrm flipH="1">
            <a:off x="-1125416" y="0"/>
            <a:ext cx="14944410" cy="996780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645"/>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841597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Blank">
    <p:spTree>
      <p:nvGrpSpPr>
        <p:cNvPr id="1" name=""/>
        <p:cNvGrpSpPr/>
        <p:nvPr/>
      </p:nvGrpSpPr>
      <p:grpSpPr>
        <a:xfrm>
          <a:off x="0" y="0"/>
          <a:ext cx="0" cy="0"/>
          <a:chOff x="0" y="0"/>
          <a:chExt cx="0" cy="0"/>
        </a:xfrm>
      </p:grpSpPr>
      <p:pic>
        <p:nvPicPr>
          <p:cNvPr id="13" name="Picture 12" descr="Student looking in microscope in science room">
            <a:extLst>
              <a:ext uri="{FF2B5EF4-FFF2-40B4-BE49-F238E27FC236}">
                <a16:creationId xmlns:a16="http://schemas.microsoft.com/office/drawing/2014/main" id="{AD4352A4-781B-AA4B-8320-0E4E121F3E38}"/>
              </a:ext>
            </a:extLst>
          </p:cNvPr>
          <p:cNvPicPr>
            <a:picLocks noChangeAspect="1"/>
          </p:cNvPicPr>
          <p:nvPr userDrawn="1"/>
        </p:nvPicPr>
        <p:blipFill>
          <a:blip r:embed="rId2"/>
          <a:stretch>
            <a:fillRect/>
          </a:stretch>
        </p:blipFill>
        <p:spPr>
          <a:xfrm>
            <a:off x="-410308" y="0"/>
            <a:ext cx="12772293" cy="850654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527"/>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68863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Blank">
    <p:spTree>
      <p:nvGrpSpPr>
        <p:cNvPr id="1" name=""/>
        <p:cNvGrpSpPr/>
        <p:nvPr/>
      </p:nvGrpSpPr>
      <p:grpSpPr>
        <a:xfrm>
          <a:off x="0" y="0"/>
          <a:ext cx="0" cy="0"/>
          <a:chOff x="0" y="0"/>
          <a:chExt cx="0" cy="0"/>
        </a:xfrm>
      </p:grpSpPr>
      <p:pic>
        <p:nvPicPr>
          <p:cNvPr id="4" name="Picture 3" descr="Student mixing chemicals in science class">
            <a:extLst>
              <a:ext uri="{FF2B5EF4-FFF2-40B4-BE49-F238E27FC236}">
                <a16:creationId xmlns:a16="http://schemas.microsoft.com/office/drawing/2014/main" id="{62D1A7EC-4995-CF47-8CEE-48D715886E92}"/>
              </a:ext>
            </a:extLst>
          </p:cNvPr>
          <p:cNvPicPr>
            <a:picLocks noChangeAspect="1"/>
          </p:cNvPicPr>
          <p:nvPr userDrawn="1"/>
        </p:nvPicPr>
        <p:blipFill>
          <a:blip r:embed="rId2"/>
          <a:stretch>
            <a:fillRect/>
          </a:stretch>
        </p:blipFill>
        <p:spPr>
          <a:xfrm>
            <a:off x="-1776046" y="-756140"/>
            <a:ext cx="16810892" cy="1121273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129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5" name="Picture 4" descr="Students looking through a microscope">
            <a:extLst>
              <a:ext uri="{FF2B5EF4-FFF2-40B4-BE49-F238E27FC236}">
                <a16:creationId xmlns:a16="http://schemas.microsoft.com/office/drawing/2014/main" id="{2B2B7330-32A2-B44D-B10E-4FFF5E7403F4}"/>
              </a:ext>
            </a:extLst>
          </p:cNvPr>
          <p:cNvPicPr>
            <a:picLocks noChangeAspect="1"/>
          </p:cNvPicPr>
          <p:nvPr userDrawn="1"/>
        </p:nvPicPr>
        <p:blipFill>
          <a:blip r:embed="rId2"/>
          <a:stretch>
            <a:fillRect/>
          </a:stretch>
        </p:blipFill>
        <p:spPr>
          <a:xfrm>
            <a:off x="-531769" y="-1518249"/>
            <a:ext cx="15716601" cy="1047937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5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037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Blank">
    <p:spTree>
      <p:nvGrpSpPr>
        <p:cNvPr id="1" name=""/>
        <p:cNvGrpSpPr/>
        <p:nvPr/>
      </p:nvGrpSpPr>
      <p:grpSpPr>
        <a:xfrm>
          <a:off x="0" y="0"/>
          <a:ext cx="0" cy="0"/>
          <a:chOff x="0" y="0"/>
          <a:chExt cx="0" cy="0"/>
        </a:xfrm>
      </p:grpSpPr>
      <p:pic>
        <p:nvPicPr>
          <p:cNvPr id="5" name="Picture 4" descr="Colleagues discussing ideas in a modern office">
            <a:extLst>
              <a:ext uri="{FF2B5EF4-FFF2-40B4-BE49-F238E27FC236}">
                <a16:creationId xmlns:a16="http://schemas.microsoft.com/office/drawing/2014/main" id="{2F4B6FFE-C843-E645-875C-9A294B562A09}"/>
              </a:ext>
            </a:extLst>
          </p:cNvPr>
          <p:cNvPicPr>
            <a:picLocks noChangeAspect="1"/>
          </p:cNvPicPr>
          <p:nvPr userDrawn="1"/>
        </p:nvPicPr>
        <p:blipFill>
          <a:blip r:embed="rId2"/>
          <a:stretch>
            <a:fillRect/>
          </a:stretch>
        </p:blipFill>
        <p:spPr>
          <a:xfrm flipH="1">
            <a:off x="-79882" y="-374754"/>
            <a:ext cx="12288211" cy="81961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71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779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Blank">
    <p:spTree>
      <p:nvGrpSpPr>
        <p:cNvPr id="1" name=""/>
        <p:cNvGrpSpPr/>
        <p:nvPr/>
      </p:nvGrpSpPr>
      <p:grpSpPr>
        <a:xfrm>
          <a:off x="0" y="0"/>
          <a:ext cx="0" cy="0"/>
          <a:chOff x="0" y="0"/>
          <a:chExt cx="0" cy="0"/>
        </a:xfrm>
      </p:grpSpPr>
      <p:pic>
        <p:nvPicPr>
          <p:cNvPr id="4" name="Picture 3" descr="Coworkers discussing at conference table">
            <a:extLst>
              <a:ext uri="{FF2B5EF4-FFF2-40B4-BE49-F238E27FC236}">
                <a16:creationId xmlns:a16="http://schemas.microsoft.com/office/drawing/2014/main" id="{03990E90-6F59-5642-98F0-6694679D46F1}"/>
              </a:ext>
            </a:extLst>
          </p:cNvPr>
          <p:cNvPicPr>
            <a:picLocks noChangeAspect="1"/>
          </p:cNvPicPr>
          <p:nvPr userDrawn="1"/>
        </p:nvPicPr>
        <p:blipFill>
          <a:blip r:embed="rId2"/>
          <a:stretch>
            <a:fillRect/>
          </a:stretch>
        </p:blipFill>
        <p:spPr>
          <a:xfrm flipH="1">
            <a:off x="-374754" y="-1"/>
            <a:ext cx="12566754" cy="814875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66503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55F97AF1-8EC9-65FC-4C7E-6F52FFA3745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2525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Blank">
    <p:spTree>
      <p:nvGrpSpPr>
        <p:cNvPr id="1" name=""/>
        <p:cNvGrpSpPr/>
        <p:nvPr/>
      </p:nvGrpSpPr>
      <p:grpSpPr>
        <a:xfrm>
          <a:off x="0" y="0"/>
          <a:ext cx="0" cy="0"/>
          <a:chOff x="0" y="0"/>
          <a:chExt cx="0" cy="0"/>
        </a:xfrm>
      </p:grpSpPr>
      <p:pic>
        <p:nvPicPr>
          <p:cNvPr id="5" name="Picture 4" descr="Team working together in the office">
            <a:extLst>
              <a:ext uri="{FF2B5EF4-FFF2-40B4-BE49-F238E27FC236}">
                <a16:creationId xmlns:a16="http://schemas.microsoft.com/office/drawing/2014/main" id="{FAA6CB60-E933-264A-B749-BDB61B011D90}"/>
              </a:ext>
            </a:extLst>
          </p:cNvPr>
          <p:cNvPicPr>
            <a:picLocks noChangeAspect="1"/>
          </p:cNvPicPr>
          <p:nvPr userDrawn="1"/>
        </p:nvPicPr>
        <p:blipFill>
          <a:blip r:embed="rId2"/>
          <a:stretch>
            <a:fillRect/>
          </a:stretch>
        </p:blipFill>
        <p:spPr>
          <a:xfrm>
            <a:off x="-370347" y="-1"/>
            <a:ext cx="13526517" cy="902208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6096000" y="374650"/>
            <a:ext cx="5257799" cy="1325563"/>
          </a:xfrm>
          <a:solidFill>
            <a:schemeClr val="bg1">
              <a:alpha val="6162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88598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Blank">
    <p:spTree>
      <p:nvGrpSpPr>
        <p:cNvPr id="1" name=""/>
        <p:cNvGrpSpPr/>
        <p:nvPr/>
      </p:nvGrpSpPr>
      <p:grpSpPr>
        <a:xfrm>
          <a:off x="0" y="0"/>
          <a:ext cx="0" cy="0"/>
          <a:chOff x="0" y="0"/>
          <a:chExt cx="0" cy="0"/>
        </a:xfrm>
      </p:grpSpPr>
      <p:pic>
        <p:nvPicPr>
          <p:cNvPr id="10" name="Picture 9" descr="Models if molecules in science classroom">
            <a:extLst>
              <a:ext uri="{FF2B5EF4-FFF2-40B4-BE49-F238E27FC236}">
                <a16:creationId xmlns:a16="http://schemas.microsoft.com/office/drawing/2014/main" id="{455053F1-B478-D94A-9836-897C61580430}"/>
              </a:ext>
            </a:extLst>
          </p:cNvPr>
          <p:cNvPicPr>
            <a:picLocks noChangeAspect="1"/>
          </p:cNvPicPr>
          <p:nvPr userDrawn="1"/>
        </p:nvPicPr>
        <p:blipFill>
          <a:blip r:embed="rId2"/>
          <a:stretch>
            <a:fillRect/>
          </a:stretch>
        </p:blipFill>
        <p:spPr>
          <a:xfrm>
            <a:off x="-1723869" y="-479686"/>
            <a:ext cx="13915870" cy="92681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20"/>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C7F45C3E-7A72-4C4E-A655-D30C0810C1B6}"/>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948115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2_Blank">
    <p:spTree>
      <p:nvGrpSpPr>
        <p:cNvPr id="1" name=""/>
        <p:cNvGrpSpPr/>
        <p:nvPr/>
      </p:nvGrpSpPr>
      <p:grpSpPr>
        <a:xfrm>
          <a:off x="0" y="0"/>
          <a:ext cx="0" cy="0"/>
          <a:chOff x="0" y="0"/>
          <a:chExt cx="0" cy="0"/>
        </a:xfrm>
      </p:grpSpPr>
      <p:pic>
        <p:nvPicPr>
          <p:cNvPr id="6" name="Picture 5" descr="School desk with books and pencils with chalkboard in background">
            <a:extLst>
              <a:ext uri="{FF2B5EF4-FFF2-40B4-BE49-F238E27FC236}">
                <a16:creationId xmlns:a16="http://schemas.microsoft.com/office/drawing/2014/main" id="{543A63D9-A691-B846-91D5-72C359A261B4}"/>
              </a:ext>
            </a:extLst>
          </p:cNvPr>
          <p:cNvPicPr>
            <a:picLocks noChangeAspect="1"/>
          </p:cNvPicPr>
          <p:nvPr userDrawn="1"/>
        </p:nvPicPr>
        <p:blipFill>
          <a:blip r:embed="rId2"/>
          <a:stretch>
            <a:fillRect/>
          </a:stretch>
        </p:blipFill>
        <p:spPr>
          <a:xfrm>
            <a:off x="0" y="0"/>
            <a:ext cx="12192000" cy="813196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E1B12E32-18CB-014B-8C18-D82C43E677A5}"/>
              </a:ext>
            </a:extLst>
          </p:cNvPr>
          <p:cNvPicPr>
            <a:picLocks noChangeAspect="1"/>
          </p:cNvPicPr>
          <p:nvPr userDrawn="1"/>
        </p:nvPicPr>
        <p:blipFill>
          <a:blip r:embed="rId3"/>
          <a:srcRect/>
          <a:stretch/>
        </p:blipFill>
        <p:spPr>
          <a:xfrm>
            <a:off x="299187" y="234000"/>
            <a:ext cx="3615078" cy="1368944"/>
          </a:xfrm>
          <a:prstGeom prst="rect">
            <a:avLst/>
          </a:prstGeom>
        </p:spPr>
      </p:pic>
    </p:spTree>
    <p:extLst>
      <p:ext uri="{BB962C8B-B14F-4D97-AF65-F5344CB8AC3E}">
        <p14:creationId xmlns:p14="http://schemas.microsoft.com/office/powerpoint/2010/main" val="1590161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4" name="Picture 3" descr="Pencils">
            <a:extLst>
              <a:ext uri="{FF2B5EF4-FFF2-40B4-BE49-F238E27FC236}">
                <a16:creationId xmlns:a16="http://schemas.microsoft.com/office/drawing/2014/main" id="{6F68B3DA-2BB8-AA4F-8D11-CB3CA0E19D74}"/>
              </a:ext>
            </a:extLst>
          </p:cNvPr>
          <p:cNvPicPr>
            <a:picLocks noChangeAspect="1"/>
          </p:cNvPicPr>
          <p:nvPr userDrawn="1"/>
        </p:nvPicPr>
        <p:blipFill>
          <a:blip r:embed="rId2"/>
          <a:stretch>
            <a:fillRect/>
          </a:stretch>
        </p:blipFill>
        <p:spPr>
          <a:xfrm flipH="1">
            <a:off x="-1126671" y="-1"/>
            <a:ext cx="13318670" cy="95597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6891"/>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25969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Blank">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3F53DFD0-1604-4749-B9C6-541FD46B976F}"/>
              </a:ext>
            </a:extLst>
          </p:cNvPr>
          <p:cNvPicPr>
            <a:picLocks noChangeAspect="1"/>
          </p:cNvPicPr>
          <p:nvPr userDrawn="1"/>
        </p:nvPicPr>
        <p:blipFill>
          <a:blip r:embed="rId2"/>
          <a:stretch>
            <a:fillRect/>
          </a:stretch>
        </p:blipFill>
        <p:spPr>
          <a:xfrm>
            <a:off x="0" y="-631030"/>
            <a:ext cx="13853114" cy="922639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1617"/>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84873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5" name="Picture 4" descr="Long and short pencils">
            <a:extLst>
              <a:ext uri="{FF2B5EF4-FFF2-40B4-BE49-F238E27FC236}">
                <a16:creationId xmlns:a16="http://schemas.microsoft.com/office/drawing/2014/main" id="{7CEADFBA-FA42-D243-9D39-F8BF1FF1ECDE}"/>
              </a:ext>
            </a:extLst>
          </p:cNvPr>
          <p:cNvPicPr>
            <a:picLocks noChangeAspect="1"/>
          </p:cNvPicPr>
          <p:nvPr userDrawn="1"/>
        </p:nvPicPr>
        <p:blipFill>
          <a:blip r:embed="rId2"/>
          <a:stretch>
            <a:fillRect/>
          </a:stretch>
        </p:blipFill>
        <p:spPr>
          <a:xfrm>
            <a:off x="-2759529" y="-326571"/>
            <a:ext cx="14951529" cy="996768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16"/>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23733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10" name="Picture 9" descr="Colored pencils on black background">
            <a:extLst>
              <a:ext uri="{FF2B5EF4-FFF2-40B4-BE49-F238E27FC236}">
                <a16:creationId xmlns:a16="http://schemas.microsoft.com/office/drawing/2014/main" id="{58474182-EEE3-2747-9C9C-FA6B69E4B98E}"/>
              </a:ext>
            </a:extLst>
          </p:cNvPr>
          <p:cNvPicPr>
            <a:picLocks noChangeAspect="1"/>
          </p:cNvPicPr>
          <p:nvPr userDrawn="1"/>
        </p:nvPicPr>
        <p:blipFill>
          <a:blip r:embed="rId2"/>
          <a:stretch>
            <a:fillRect/>
          </a:stretch>
        </p:blipFill>
        <p:spPr>
          <a:xfrm>
            <a:off x="-509954" y="-631031"/>
            <a:ext cx="14421155" cy="960471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rgbClr val="00CEE0"/>
                </a:solidFill>
              </a:defRPr>
            </a:lvl1pPr>
          </a:lstStyle>
          <a:p>
            <a:r>
              <a:rPr lang="en-US" dirty="0"/>
              <a:t>Click to edit Master title style</a:t>
            </a:r>
          </a:p>
        </p:txBody>
      </p:sp>
      <p:pic>
        <p:nvPicPr>
          <p:cNvPr id="8" name="Picture 7">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4000"/>
            <a:ext cx="3615078" cy="1408817"/>
          </a:xfrm>
          <a:prstGeom prst="rect">
            <a:avLst/>
          </a:prstGeom>
        </p:spPr>
      </p:pic>
    </p:spTree>
    <p:extLst>
      <p:ext uri="{BB962C8B-B14F-4D97-AF65-F5344CB8AC3E}">
        <p14:creationId xmlns:p14="http://schemas.microsoft.com/office/powerpoint/2010/main" val="2401140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414" y="2131484"/>
            <a:ext cx="10561173" cy="1440000"/>
          </a:xfrm>
          <a:prstGeom prst="rect">
            <a:avLst/>
          </a:prstGeom>
        </p:spPr>
        <p:txBody>
          <a:bodyPr>
            <a:normAutofit/>
          </a:bodyPr>
          <a:lstStyle>
            <a:lvl1pPr>
              <a:defRPr sz="4800" b="0" i="0" cap="none" baseline="0">
                <a:latin typeface="Arial Regular"/>
              </a:defRPr>
            </a:lvl1pPr>
          </a:lstStyle>
          <a:p>
            <a:r>
              <a:rPr lang="en-CA"/>
              <a:t>Click to edit Master title style</a:t>
            </a:r>
            <a:endParaRPr lang="en-US"/>
          </a:p>
        </p:txBody>
      </p:sp>
      <p:sp>
        <p:nvSpPr>
          <p:cNvPr id="3" name="Subtitle 2"/>
          <p:cNvSpPr>
            <a:spLocks noGrp="1"/>
          </p:cNvSpPr>
          <p:nvPr>
            <p:ph type="subTitle" idx="1"/>
          </p:nvPr>
        </p:nvSpPr>
        <p:spPr>
          <a:xfrm>
            <a:off x="815414" y="3692624"/>
            <a:ext cx="10561173" cy="1752600"/>
          </a:xfrm>
          <a:prstGeom prst="rect">
            <a:avLst/>
          </a:prstGeom>
        </p:spPr>
        <p:txBody>
          <a:bodyPr/>
          <a:lstStyle>
            <a:lvl1pPr marL="0" indent="0" algn="l">
              <a:buNone/>
              <a:defRPr b="0" i="0">
                <a:solidFill>
                  <a:srgbClr val="1B2A5B"/>
                </a:solidFill>
                <a:latin typeface="Arial Regul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597752708"/>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9A976D-338B-0442-B0F6-8E4B5CE3D33D}"/>
              </a:ext>
            </a:extLst>
          </p:cNvPr>
          <p:cNvSpPr>
            <a:spLocks noGrp="1"/>
          </p:cNvSpPr>
          <p:nvPr>
            <p:ph type="ftr" sz="quarter" idx="11"/>
          </p:nvPr>
        </p:nvSpPr>
        <p:spPr/>
        <p:txBody>
          <a:bodyPr/>
          <a:lstStyle/>
          <a:p>
            <a:r>
              <a:rPr lang="en-US" dirty="0"/>
              <a:t>@oct_oeeo</a:t>
            </a:r>
          </a:p>
        </p:txBody>
      </p:sp>
      <p:sp>
        <p:nvSpPr>
          <p:cNvPr id="6" name="Slide Number Placeholder 5">
            <a:extLst>
              <a:ext uri="{FF2B5EF4-FFF2-40B4-BE49-F238E27FC236}">
                <a16:creationId xmlns:a16="http://schemas.microsoft.com/office/drawing/2014/main" id="{29349259-6827-304B-B04B-619091A2F958}"/>
              </a:ext>
            </a:extLst>
          </p:cNvPr>
          <p:cNvSpPr>
            <a:spLocks noGrp="1"/>
          </p:cNvSpPr>
          <p:nvPr>
            <p:ph type="sldNum" sz="quarter" idx="12"/>
          </p:nvPr>
        </p:nvSpPr>
        <p:spPr/>
        <p:txBody>
          <a:bodyPr/>
          <a:lstStyle/>
          <a:p>
            <a:fld id="{32651F80-7784-DB48-AB9A-F0A9A854A176}" type="slidenum">
              <a:rPr lang="en-US" smtClean="0"/>
              <a:t>‹#›</a:t>
            </a:fld>
            <a:endParaRPr lang="en-US" dirty="0"/>
          </a:p>
        </p:txBody>
      </p:sp>
    </p:spTree>
    <p:extLst>
      <p:ext uri="{BB962C8B-B14F-4D97-AF65-F5344CB8AC3E}">
        <p14:creationId xmlns:p14="http://schemas.microsoft.com/office/powerpoint/2010/main" val="182254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D2A5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9BC2FA-FFD1-9A41-AB0F-674FD370CDE9}"/>
              </a:ext>
            </a:extLst>
          </p:cNvPr>
          <p:cNvSpPr>
            <a:spLocks noGrp="1"/>
          </p:cNvSpPr>
          <p:nvPr>
            <p:ph type="title" hasCustomPrompt="1"/>
          </p:nvPr>
        </p:nvSpPr>
        <p:spPr>
          <a:xfrm>
            <a:off x="912430" y="2085015"/>
            <a:ext cx="10512808" cy="2687969"/>
          </a:xfrm>
          <a:solidFill>
            <a:srgbClr val="1D2A5B"/>
          </a:solidFill>
        </p:spPr>
        <p:txBody>
          <a:bodyPr>
            <a:normAutofit/>
          </a:bodyPr>
          <a:lstStyle/>
          <a:p>
            <a:pPr>
              <a:lnSpc>
                <a:spcPct val="100000"/>
              </a:lnSpc>
            </a:pPr>
            <a:r>
              <a:rPr lang="en-CA" sz="2400" b="0" dirty="0">
                <a:solidFill>
                  <a:srgbClr val="00CEE0"/>
                </a:solidFill>
                <a:latin typeface="Arial Black" panose="020B0A04020102020204" pitchFamily="34" charset="0"/>
              </a:rPr>
              <a:t>This title slide background is set in the College’s dark blue and the type colour set in cyan blue.</a:t>
            </a:r>
            <a:br>
              <a:rPr lang="en-CA" sz="2400" b="0" dirty="0">
                <a:solidFill>
                  <a:srgbClr val="00CEE0"/>
                </a:solidFill>
                <a:latin typeface="Arial Black" panose="020B0A04020102020204" pitchFamily="34" charset="0"/>
              </a:rPr>
            </a:br>
            <a:br>
              <a:rPr lang="en-CA" sz="2400" b="0" dirty="0">
                <a:solidFill>
                  <a:srgbClr val="00CEE0"/>
                </a:solidFill>
                <a:latin typeface="Arial Black" panose="020B0A04020102020204" pitchFamily="34" charset="0"/>
              </a:rPr>
            </a:br>
            <a:r>
              <a:rPr lang="en-CA" sz="2400" b="0" dirty="0">
                <a:solidFill>
                  <a:srgbClr val="00CEE0"/>
                </a:solidFill>
                <a:latin typeface="Arial Black" panose="020B0A04020102020204" pitchFamily="34" charset="0"/>
              </a:rPr>
              <a:t>The logo and tagline appear in the same cyan blue.</a:t>
            </a:r>
            <a:endParaRPr lang="ru-RU" sz="2400" b="0" dirty="0">
              <a:solidFill>
                <a:srgbClr val="00CEE0"/>
              </a:solidFill>
              <a:latin typeface="Arial Black" panose="020B0A04020102020204" pitchFamily="34" charset="0"/>
            </a:endParaRPr>
          </a:p>
        </p:txBody>
      </p:sp>
      <p:pic>
        <p:nvPicPr>
          <p:cNvPr id="9" name="Picture 8" descr="Ontario College of Teachers logo with the tagline Ontario’s Teaching Regulator.">
            <a:extLst>
              <a:ext uri="{FF2B5EF4-FFF2-40B4-BE49-F238E27FC236}">
                <a16:creationId xmlns:a16="http://schemas.microsoft.com/office/drawing/2014/main" id="{AA67619E-16A4-C745-833A-B76DD791CCAD}"/>
              </a:ext>
            </a:extLst>
          </p:cNvPr>
          <p:cNvPicPr>
            <a:picLocks noChangeAspect="1"/>
          </p:cNvPicPr>
          <p:nvPr userDrawn="1"/>
        </p:nvPicPr>
        <p:blipFill>
          <a:blip r:embed="rId2"/>
          <a:srcRect/>
          <a:stretch/>
        </p:blipFill>
        <p:spPr>
          <a:xfrm>
            <a:off x="299187" y="233271"/>
            <a:ext cx="3615078" cy="1422107"/>
          </a:xfrm>
          <a:prstGeom prst="rect">
            <a:avLst/>
          </a:prstGeom>
        </p:spPr>
      </p:pic>
    </p:spTree>
    <p:extLst>
      <p:ext uri="{BB962C8B-B14F-4D97-AF65-F5344CB8AC3E}">
        <p14:creationId xmlns:p14="http://schemas.microsoft.com/office/powerpoint/2010/main" val="241461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A814-D3F3-BE46-8419-28F379A1E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4A416-1401-E249-8888-F978B5932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7996A-CEBC-A14A-9B90-048961EA53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978AAA-B46A-2896-7241-9F19E303D0EB}"/>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2705652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1D2A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solidFill>
                  <a:srgbClr val="00CEE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00CEE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Footer Placeholder 4">
            <a:extLst>
              <a:ext uri="{FF2B5EF4-FFF2-40B4-BE49-F238E27FC236}">
                <a16:creationId xmlns:a16="http://schemas.microsoft.com/office/drawing/2014/main" id="{03653D55-799F-0DB9-1D83-884A2E9C8094}"/>
              </a:ext>
            </a:extLst>
          </p:cNvPr>
          <p:cNvSpPr>
            <a:spLocks noGrp="1"/>
          </p:cNvSpPr>
          <p:nvPr>
            <p:ph type="ftr" sz="quarter" idx="11"/>
          </p:nvPr>
        </p:nvSpPr>
        <p:spPr>
          <a:xfrm>
            <a:off x="831850" y="6335521"/>
            <a:ext cx="4114800" cy="365125"/>
          </a:xfrm>
          <a:prstGeom prst="rect">
            <a:avLst/>
          </a:prstGeom>
        </p:spPr>
        <p:txBody>
          <a:bodyPr/>
          <a:lstStyle>
            <a:lvl1pPr>
              <a:defRPr>
                <a:solidFill>
                  <a:srgbClr val="00CEE0"/>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088276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1D2A5B"/>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solidFill>
                  <a:srgbClr val="00CEE0"/>
                </a:solidFill>
              </a:rPr>
              <a:t>Questions?</a:t>
            </a:r>
          </a:p>
        </p:txBody>
      </p:sp>
      <p:pic>
        <p:nvPicPr>
          <p:cNvPr id="4" name="Picture 3">
            <a:extLst>
              <a:ext uri="{FF2B5EF4-FFF2-40B4-BE49-F238E27FC236}">
                <a16:creationId xmlns:a16="http://schemas.microsoft.com/office/drawing/2014/main" id="{853B7F79-2A6C-B948-8816-F4A6F045F50E}"/>
              </a:ext>
            </a:extLst>
          </p:cNvPr>
          <p:cNvPicPr>
            <a:picLocks noChangeAspect="1"/>
          </p:cNvPicPr>
          <p:nvPr userDrawn="1"/>
        </p:nvPicPr>
        <p:blipFill>
          <a:blip r:embed="rId2"/>
          <a:srcRect/>
          <a:stretch/>
        </p:blipFill>
        <p:spPr>
          <a:xfrm>
            <a:off x="226800" y="6307200"/>
            <a:ext cx="2553890" cy="371475"/>
          </a:xfrm>
          <a:prstGeom prst="rect">
            <a:avLst/>
          </a:prstGeom>
        </p:spPr>
      </p:pic>
    </p:spTree>
    <p:extLst>
      <p:ext uri="{BB962C8B-B14F-4D97-AF65-F5344CB8AC3E}">
        <p14:creationId xmlns:p14="http://schemas.microsoft.com/office/powerpoint/2010/main" val="3892113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1D2A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417F5-5BD9-8B41-9564-E8C56E0D51DE}"/>
              </a:ext>
            </a:extLst>
          </p:cNvPr>
          <p:cNvPicPr>
            <a:picLocks noChangeAspect="1"/>
          </p:cNvPicPr>
          <p:nvPr userDrawn="1"/>
        </p:nvPicPr>
        <p:blipFill>
          <a:blip r:embed="rId2"/>
          <a:srcRect/>
          <a:stretch/>
        </p:blipFill>
        <p:spPr>
          <a:xfrm>
            <a:off x="3961400" y="3206750"/>
            <a:ext cx="4318000" cy="635000"/>
          </a:xfrm>
          <a:prstGeom prst="rect">
            <a:avLst/>
          </a:prstGeom>
        </p:spPr>
      </p:pic>
    </p:spTree>
    <p:extLst>
      <p:ext uri="{BB962C8B-B14F-4D97-AF65-F5344CB8AC3E}">
        <p14:creationId xmlns:p14="http://schemas.microsoft.com/office/powerpoint/2010/main" val="3774751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324D93-C2AF-F949-BAA5-E9BED0290E50}"/>
              </a:ext>
            </a:extLst>
          </p:cNvPr>
          <p:cNvSpPr>
            <a:spLocks noGrp="1"/>
          </p:cNvSpPr>
          <p:nvPr>
            <p:ph type="title" hasCustomPrompt="1"/>
          </p:nvPr>
        </p:nvSpPr>
        <p:spPr>
          <a:xfrm>
            <a:off x="912430" y="2085015"/>
            <a:ext cx="10512808" cy="2687969"/>
          </a:xfrm>
        </p:spPr>
        <p:txBody>
          <a:bodyPr>
            <a:normAutofit/>
          </a:bodyPr>
          <a:lstStyle/>
          <a:p>
            <a:pPr>
              <a:lnSpc>
                <a:spcPct val="100000"/>
              </a:lnSpc>
            </a:pPr>
            <a:r>
              <a:rPr lang="en-CA" sz="2400" b="0" dirty="0">
                <a:latin typeface="Arial Black" panose="020B0A04020102020204" pitchFamily="34" charset="0"/>
              </a:rPr>
              <a:t>This title slide background is set in white and the type colour set in the College’s dark blue.</a:t>
            </a:r>
            <a:br>
              <a:rPr lang="en-CA" sz="2400" b="0" dirty="0">
                <a:latin typeface="Arial Black" panose="020B0A04020102020204" pitchFamily="34" charset="0"/>
              </a:rPr>
            </a:br>
            <a:br>
              <a:rPr lang="en-CA" sz="2400" b="0" dirty="0">
                <a:latin typeface="Arial Black" panose="020B0A04020102020204" pitchFamily="34" charset="0"/>
              </a:rPr>
            </a:br>
            <a:r>
              <a:rPr lang="en-CA" sz="2400" b="0" dirty="0">
                <a:latin typeface="Arial Black" panose="020B0A04020102020204" pitchFamily="34" charset="0"/>
              </a:rPr>
              <a:t>The logo and tagline appear in the same dark blue.</a:t>
            </a:r>
            <a:endParaRPr lang="ru-RU" sz="2400" b="0" dirty="0">
              <a:latin typeface="Arial Black" panose="020B0A04020102020204" pitchFamily="34" charset="0"/>
            </a:endParaRPr>
          </a:p>
        </p:txBody>
      </p:sp>
      <p:pic>
        <p:nvPicPr>
          <p:cNvPr id="5" name="Picture 4" descr="Ontario College of Teachers logo with the tagline Ontario’s Teaching Regulator.">
            <a:extLst>
              <a:ext uri="{FF2B5EF4-FFF2-40B4-BE49-F238E27FC236}">
                <a16:creationId xmlns:a16="http://schemas.microsoft.com/office/drawing/2014/main" id="{5DA88944-92D4-334C-9505-57D5F0D10ABD}"/>
              </a:ext>
            </a:extLst>
          </p:cNvPr>
          <p:cNvPicPr>
            <a:picLocks noChangeAspect="1"/>
          </p:cNvPicPr>
          <p:nvPr userDrawn="1"/>
        </p:nvPicPr>
        <p:blipFill>
          <a:blip r:embed="rId2"/>
          <a:srcRect/>
          <a:stretch/>
        </p:blipFill>
        <p:spPr>
          <a:xfrm>
            <a:off x="299187" y="233271"/>
            <a:ext cx="3615078" cy="1422108"/>
          </a:xfrm>
          <a:prstGeom prst="rect">
            <a:avLst/>
          </a:prstGeom>
        </p:spPr>
      </p:pic>
    </p:spTree>
    <p:extLst>
      <p:ext uri="{BB962C8B-B14F-4D97-AF65-F5344CB8AC3E}">
        <p14:creationId xmlns:p14="http://schemas.microsoft.com/office/powerpoint/2010/main" val="132190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1D2A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660BA5B8-3008-5E45-B166-E617C023EF59}"/>
              </a:ext>
            </a:extLst>
          </p:cNvPr>
          <p:cNvSpPr>
            <a:spLocks noGrp="1"/>
          </p:cNvSpPr>
          <p:nvPr>
            <p:ph type="ftr" sz="quarter" idx="11"/>
          </p:nvPr>
        </p:nvSpPr>
        <p:spPr>
          <a:xfrm>
            <a:off x="831850" y="6383654"/>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469673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t>Questions?</a:t>
            </a:r>
          </a:p>
        </p:txBody>
      </p:sp>
      <p:sp>
        <p:nvSpPr>
          <p:cNvPr id="2" name="Footer Placeholder 4">
            <a:extLst>
              <a:ext uri="{FF2B5EF4-FFF2-40B4-BE49-F238E27FC236}">
                <a16:creationId xmlns:a16="http://schemas.microsoft.com/office/drawing/2014/main" id="{207D94AA-5661-506B-3A76-BF7F35E204A4}"/>
              </a:ext>
            </a:extLst>
          </p:cNvPr>
          <p:cNvSpPr>
            <a:spLocks noGrp="1"/>
          </p:cNvSpPr>
          <p:nvPr>
            <p:ph type="ftr" sz="quarter" idx="11"/>
          </p:nvPr>
        </p:nvSpPr>
        <p:spPr>
          <a:xfrm>
            <a:off x="838200" y="6310312"/>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980387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descr="Ontario College of Teachers bilingual logo." title="Ontario College of Teachers">
            <a:extLst>
              <a:ext uri="{FF2B5EF4-FFF2-40B4-BE49-F238E27FC236}">
                <a16:creationId xmlns:a16="http://schemas.microsoft.com/office/drawing/2014/main" id="{6C8417F5-5BD9-8B41-9564-E8C56E0D51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1400" y="3206750"/>
            <a:ext cx="4318000" cy="635000"/>
          </a:xfrm>
          <a:prstGeom prst="rect">
            <a:avLst/>
          </a:prstGeom>
        </p:spPr>
      </p:pic>
    </p:spTree>
    <p:extLst>
      <p:ext uri="{BB962C8B-B14F-4D97-AF65-F5344CB8AC3E}">
        <p14:creationId xmlns:p14="http://schemas.microsoft.com/office/powerpoint/2010/main" val="168373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5179-C359-0E43-ACFF-F37B6344E5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FF15E-5EB1-9D48-B399-127433F7F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BA3625-A6FA-AE44-ABB8-47C020E26849}"/>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82B79C0-24FA-C843-BD76-7EE4EE73E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5E53C-CC62-4546-89DA-E1482FBE86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59D3B90-4A91-3884-0123-075DAEAC9BDB}"/>
              </a:ext>
            </a:extLst>
          </p:cNvPr>
          <p:cNvSpPr>
            <a:spLocks noGrp="1"/>
          </p:cNvSpPr>
          <p:nvPr>
            <p:ph type="ftr" sz="quarter" idx="10"/>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5216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3BD0E75D-3CA0-9311-E2B4-E52FCCBFCEE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402331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7E9DD20-7D04-A3C4-A1CF-4F57946E75CD}"/>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95879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AAD6-433B-CF40-A899-2A2AB8C5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120A22-8A5F-6146-85F5-233E3DE2E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86F58-4BAA-144A-9F75-46C07A0E8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20AA246-5923-D504-AA77-EA9B817F9297}"/>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65041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B188-441A-5B4A-A1CC-A69C21E21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E93885-85AF-DD49-A2E0-216FA4D65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81296-EAD7-1043-9468-982FF8E92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9DA00FC-57FC-27D5-0AF2-12628B2E991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4336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A87B8F49-B7DB-EB7B-4D81-1B0CF2CD36C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33151036-CD7A-EA99-5FC9-326DA8135921}"/>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44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00CE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CEE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CEE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CEE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1B17DB3-4F7E-6747-90E2-CAC76BD4E5C6}"/>
              </a:ext>
            </a:extLst>
          </p:cNvPr>
          <p:cNvSpPr>
            <a:spLocks noGrp="1"/>
          </p:cNvSpPr>
          <p:nvPr>
            <p:ph type="ftr" sz="quarter" idx="3"/>
          </p:nvPr>
        </p:nvSpPr>
        <p:spPr>
          <a:xfrm>
            <a:off x="803275" y="6356350"/>
            <a:ext cx="1074293"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AA7F3DEF-0FAC-4A51-513F-737899823684}"/>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52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00" r:id="rId3"/>
    <p:sldLayoutId id="2147483701" r:id="rId4"/>
    <p:sldLayoutId id="2147483698" r:id="rId5"/>
    <p:sldLayoutId id="2147483699" r:id="rId6"/>
    <p:sldLayoutId id="2147483703" r:id="rId7"/>
    <p:sldLayoutId id="2147483702" r:id="rId8"/>
    <p:sldLayoutId id="2147483680" r:id="rId9"/>
    <p:sldLayoutId id="2147483681" r:id="rId10"/>
    <p:sldLayoutId id="2147483682" r:id="rId11"/>
    <p:sldLayoutId id="2147483684" r:id="rId12"/>
    <p:sldLayoutId id="2147483685" r:id="rId13"/>
    <p:sldLayoutId id="2147483688" r:id="rId14"/>
    <p:sldLayoutId id="2147483689" r:id="rId15"/>
    <p:sldLayoutId id="2147483696" r:id="rId16"/>
    <p:sldLayoutId id="2147483692" r:id="rId17"/>
    <p:sldLayoutId id="2147483693" r:id="rId18"/>
    <p:sldLayoutId id="2147483694" r:id="rId19"/>
    <p:sldLayoutId id="2147483690" r:id="rId20"/>
    <p:sldLayoutId id="2147483691" r:id="rId21"/>
    <p:sldLayoutId id="2147483686" r:id="rId22"/>
    <p:sldLayoutId id="2147483697" r:id="rId23"/>
    <p:sldLayoutId id="2147483695" r:id="rId24"/>
    <p:sldLayoutId id="2147483687"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2A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2A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2A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9F9B83-41A5-8E48-BC27-15CB90486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CE21CA-0CE4-3C4C-B017-B091661FC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05E73A0-54EB-33A2-64D7-7A220BA0429B}"/>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930584"/>
      </p:ext>
    </p:extLst>
  </p:cSld>
  <p:clrMap bg1="lt1" tx1="dk1" bg2="lt2" tx2="dk2" accent1="accent1" accent2="accent2" accent3="accent3" accent4="accent4" accent5="accent5" accent6="accent6" hlink="hlink" folHlink="folHlink"/>
  <p:sldLayoutIdLst>
    <p:sldLayoutId id="2147483711" r:id="rId1"/>
    <p:sldLayoutId id="2147483716" r:id="rId2"/>
    <p:sldLayoutId id="2147483718" r:id="rId3"/>
    <p:sldLayoutId id="2147483717" r:id="rId4"/>
    <p:sldLayoutId id="2147483714" r:id="rId5"/>
    <p:sldLayoutId id="2147483715" r:id="rId6"/>
    <p:sldLayoutId id="2147483713" r:id="rId7"/>
    <p:sldLayoutId id="2147483712" r:id="rId8"/>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33.xml"/><Relationship Id="rId7" Type="http://schemas.openxmlformats.org/officeDocument/2006/relationships/hyperlink" Target="https://oct.ca1.qualtrics.com/jfe/form/SV_byevkpgrDweMKxM"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7.xml"/><Relationship Id="rId5" Type="http://schemas.openxmlformats.org/officeDocument/2006/relationships/slideLayout" Target="../slideLayouts/slideLayout38.xml"/><Relationship Id="rId4" Type="http://schemas.openxmlformats.org/officeDocument/2006/relationships/tags" Target="../tags/tag3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6.xml"/><Relationship Id="rId1" Type="http://schemas.openxmlformats.org/officeDocument/2006/relationships/tags" Target="../tags/tag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slideLayout" Target="../slideLayouts/slideLayout38.xml"/><Relationship Id="rId18" Type="http://schemas.openxmlformats.org/officeDocument/2006/relationships/image" Target="../media/image34.png"/><Relationship Id="rId3" Type="http://schemas.openxmlformats.org/officeDocument/2006/relationships/tags" Target="../tags/tag8.xml"/><Relationship Id="rId21" Type="http://schemas.openxmlformats.org/officeDocument/2006/relationships/image" Target="../media/image37.png"/><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tags" Target="../tags/tag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image" Target="../media/image40.png"/><Relationship Id="rId5" Type="http://schemas.openxmlformats.org/officeDocument/2006/relationships/tags" Target="../tags/tag10.xml"/><Relationship Id="rId15" Type="http://schemas.openxmlformats.org/officeDocument/2006/relationships/hyperlink" Target="https://oeeo.ca/" TargetMode="External"/><Relationship Id="rId23" Type="http://schemas.openxmlformats.org/officeDocument/2006/relationships/image" Target="../media/image39.png"/><Relationship Id="rId10" Type="http://schemas.openxmlformats.org/officeDocument/2006/relationships/tags" Target="../tags/tag15.xml"/><Relationship Id="rId19" Type="http://schemas.openxmlformats.org/officeDocument/2006/relationships/image" Target="../media/image35.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notesSlide" Target="../notesSlides/notesSlide2.xml"/><Relationship Id="rId22"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hyperlink" Target="http://oct-oeeo.ca/RP_2025_PDF_FR" TargetMode="External"/><Relationship Id="rId3" Type="http://schemas.openxmlformats.org/officeDocument/2006/relationships/tags" Target="../tags/tag20.xml"/><Relationship Id="rId7" Type="http://schemas.openxmlformats.org/officeDocument/2006/relationships/hyperlink" Target="http://oct-oeeo.ca/Aborder_la_haine_et_la_discrimination" TargetMode="Externa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3.xml"/><Relationship Id="rId11" Type="http://schemas.openxmlformats.org/officeDocument/2006/relationships/image" Target="../media/image43.png"/><Relationship Id="rId5" Type="http://schemas.openxmlformats.org/officeDocument/2006/relationships/slideLayout" Target="../slideLayouts/slideLayout38.xml"/><Relationship Id="rId10" Type="http://schemas.openxmlformats.org/officeDocument/2006/relationships/image" Target="../media/image42.png"/><Relationship Id="rId4" Type="http://schemas.openxmlformats.org/officeDocument/2006/relationships/tags" Target="../tags/tag21.xml"/><Relationship Id="rId9" Type="http://schemas.openxmlformats.org/officeDocument/2006/relationships/hyperlink" Target="http://oct-oeeo.ca/RP_2025_AUDIO_F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4.xml"/><Relationship Id="rId7" Type="http://schemas.openxmlformats.org/officeDocument/2006/relationships/hyperlink" Target="https://oct.ca/resources/advisories/addressing-hate-and-discrimination?sc_lang=fr-ca&amp;#casestudie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notesSlide" Target="../notesSlides/notesSlide4.xml"/><Relationship Id="rId4"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hyperlink" Target="https://oct.ca/resources/advisories/addressing-hate-and-discrimination?sc_lang=fr-ca&amp;#casestudies" TargetMode="Externa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hyperlink" Target="https://oct.ca/resources/advisories/addressing-hate-and-discrimination?sc_lang=fr-ca&amp;#casestudies"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0C67-9C43-515E-0A65-16160292EE30}"/>
              </a:ext>
            </a:extLst>
          </p:cNvPr>
          <p:cNvSpPr>
            <a:spLocks noGrp="1"/>
          </p:cNvSpPr>
          <p:nvPr>
            <p:ph type="title"/>
            <p:custDataLst>
              <p:tags r:id="rId1"/>
            </p:custDataLst>
          </p:nvPr>
        </p:nvSpPr>
        <p:spPr>
          <a:xfrm>
            <a:off x="803275" y="2766218"/>
            <a:ext cx="10548938" cy="2179855"/>
          </a:xfrm>
        </p:spPr>
        <p:txBody>
          <a:bodyPr>
            <a:normAutofit/>
          </a:bodyPr>
          <a:lstStyle/>
          <a:p>
            <a:r>
              <a:rPr lang="en-CA" dirty="0" err="1"/>
              <a:t>Recommandation</a:t>
            </a:r>
            <a:r>
              <a:rPr lang="en-CA" dirty="0"/>
              <a:t> </a:t>
            </a:r>
            <a:r>
              <a:rPr lang="en-CA" dirty="0" err="1"/>
              <a:t>professionnelle</a:t>
            </a:r>
            <a:r>
              <a:rPr lang="en-CA" dirty="0"/>
              <a:t> </a:t>
            </a:r>
            <a:br>
              <a:rPr lang="en-CA" dirty="0"/>
            </a:br>
            <a:r>
              <a:rPr lang="en-CA" dirty="0" err="1"/>
              <a:t>Aborder</a:t>
            </a:r>
            <a:r>
              <a:rPr lang="en-CA" dirty="0"/>
              <a:t> la </a:t>
            </a:r>
            <a:r>
              <a:rPr lang="en-CA" dirty="0" err="1"/>
              <a:t>haine</a:t>
            </a:r>
            <a:r>
              <a:rPr lang="en-CA" dirty="0"/>
              <a:t> et la discrimination :</a:t>
            </a:r>
            <a:br>
              <a:rPr lang="en-CA" dirty="0"/>
            </a:br>
            <a:r>
              <a:rPr lang="fr" dirty="0">
                <a:ea typeface="Arial" panose="020B0604020202020204" pitchFamily="34" charset="0"/>
              </a:rPr>
              <a:t>Pour faciliter l’animation</a:t>
            </a:r>
            <a:endParaRPr lang="en-US" dirty="0">
              <a:latin typeface="Arial"/>
              <a:cs typeface="Arial"/>
            </a:endParaRPr>
          </a:p>
        </p:txBody>
      </p:sp>
    </p:spTree>
    <p:extLst>
      <p:ext uri="{BB962C8B-B14F-4D97-AF65-F5344CB8AC3E}">
        <p14:creationId xmlns:p14="http://schemas.microsoft.com/office/powerpoint/2010/main" val="2151270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3A3B-DE82-2BEA-B9C0-EBDECCC96214}"/>
              </a:ext>
            </a:extLst>
          </p:cNvPr>
          <p:cNvSpPr>
            <a:spLocks noGrp="1"/>
          </p:cNvSpPr>
          <p:nvPr>
            <p:ph type="title"/>
            <p:custDataLst>
              <p:tags r:id="rId1"/>
            </p:custDataLst>
          </p:nvPr>
        </p:nvSpPr>
        <p:spPr/>
        <p:txBody>
          <a:bodyPr>
            <a:normAutofit/>
          </a:bodyPr>
          <a:lstStyle/>
          <a:p>
            <a:r>
              <a:rPr lang="en-CA" sz="4000" dirty="0" err="1">
                <a:latin typeface="Arial" panose="020B0604020202020204" pitchFamily="34" charset="0"/>
                <a:cs typeface="Arial" panose="020B0604020202020204" pitchFamily="34" charset="0"/>
              </a:rPr>
              <a:t>Aidez</a:t>
            </a:r>
            <a:r>
              <a:rPr lang="en-CA" sz="4000" dirty="0">
                <a:latin typeface="Arial" panose="020B0604020202020204" pitchFamily="34" charset="0"/>
                <a:cs typeface="Arial" panose="020B0604020202020204" pitchFamily="34" charset="0"/>
              </a:rPr>
              <a:t>-nous à </a:t>
            </a:r>
            <a:r>
              <a:rPr lang="en-CA" sz="4000" dirty="0" err="1">
                <a:latin typeface="Arial" panose="020B0604020202020204" pitchFamily="34" charset="0"/>
                <a:cs typeface="Arial" panose="020B0604020202020204" pitchFamily="34" charset="0"/>
              </a:rPr>
              <a:t>veiller</a:t>
            </a:r>
            <a:r>
              <a:rPr lang="en-CA" sz="4000" dirty="0">
                <a:latin typeface="Arial" panose="020B0604020202020204" pitchFamily="34" charset="0"/>
                <a:cs typeface="Arial" panose="020B0604020202020204" pitchFamily="34" charset="0"/>
              </a:rPr>
              <a:t> à </a:t>
            </a:r>
            <a:r>
              <a:rPr lang="en-CA" sz="4000" dirty="0" err="1">
                <a:latin typeface="Arial" panose="020B0604020202020204" pitchFamily="34" charset="0"/>
                <a:cs typeface="Arial" panose="020B0604020202020204" pitchFamily="34" charset="0"/>
              </a:rPr>
              <a:t>ce</a:t>
            </a:r>
            <a:r>
              <a:rPr lang="en-CA" sz="4000" dirty="0">
                <a:latin typeface="Arial" panose="020B0604020202020204" pitchFamily="34" charset="0"/>
                <a:cs typeface="Arial" panose="020B0604020202020204" pitchFamily="34" charset="0"/>
              </a:rPr>
              <a:t> que </a:t>
            </a:r>
            <a:r>
              <a:rPr lang="en-CA" sz="4000" dirty="0" err="1">
                <a:latin typeface="Arial" panose="020B0604020202020204" pitchFamily="34" charset="0"/>
                <a:cs typeface="Arial" panose="020B0604020202020204" pitchFamily="34" charset="0"/>
              </a:rPr>
              <a:t>nos</a:t>
            </a:r>
            <a:r>
              <a:rPr lang="en-CA" sz="4000" dirty="0">
                <a:latin typeface="Arial" panose="020B0604020202020204" pitchFamily="34" charset="0"/>
                <a:cs typeface="Arial" panose="020B0604020202020204" pitchFamily="34" charset="0"/>
              </a:rPr>
              <a:t> </a:t>
            </a:r>
            <a:r>
              <a:rPr lang="en-CA" sz="4000" dirty="0" err="1">
                <a:latin typeface="Arial" panose="020B0604020202020204" pitchFamily="34" charset="0"/>
                <a:cs typeface="Arial" panose="020B0604020202020204" pitchFamily="34" charset="0"/>
              </a:rPr>
              <a:t>ressources</a:t>
            </a:r>
            <a:r>
              <a:rPr lang="en-CA" sz="4000" dirty="0">
                <a:latin typeface="Arial" panose="020B0604020202020204" pitchFamily="34" charset="0"/>
                <a:cs typeface="Arial" panose="020B0604020202020204" pitchFamily="34" charset="0"/>
              </a:rPr>
              <a:t> </a:t>
            </a:r>
            <a:r>
              <a:rPr lang="en-CA" sz="4000" dirty="0" err="1">
                <a:latin typeface="Arial" panose="020B0604020202020204" pitchFamily="34" charset="0"/>
                <a:cs typeface="Arial" panose="020B0604020202020204" pitchFamily="34" charset="0"/>
              </a:rPr>
              <a:t>soient</a:t>
            </a:r>
            <a:r>
              <a:rPr lang="en-CA" sz="4000" dirty="0">
                <a:latin typeface="Arial" panose="020B0604020202020204" pitchFamily="34" charset="0"/>
                <a:cs typeface="Arial" panose="020B0604020202020204" pitchFamily="34" charset="0"/>
              </a:rPr>
              <a:t> </a:t>
            </a:r>
            <a:r>
              <a:rPr lang="en-CA" sz="4000" dirty="0" err="1">
                <a:latin typeface="Arial" panose="020B0604020202020204" pitchFamily="34" charset="0"/>
                <a:cs typeface="Arial" panose="020B0604020202020204" pitchFamily="34" charset="0"/>
              </a:rPr>
              <a:t>pertinentes</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16B8D2-1C7F-DBF7-3E78-34AF71EB7129}"/>
              </a:ext>
            </a:extLst>
          </p:cNvPr>
          <p:cNvSpPr>
            <a:spLocks noGrp="1"/>
          </p:cNvSpPr>
          <p:nvPr>
            <p:ph idx="1"/>
            <p:custDataLst>
              <p:tags r:id="rId2"/>
            </p:custDataLst>
          </p:nvPr>
        </p:nvSpPr>
        <p:spPr>
          <a:xfrm>
            <a:off x="838199" y="1814541"/>
            <a:ext cx="6984017" cy="4351338"/>
          </a:xfrm>
        </p:spPr>
        <p:txBody>
          <a:bodyPr vert="horz" lIns="91440" tIns="45720" rIns="91440" bIns="45720" rtlCol="0" anchor="t">
            <a:normAutofit/>
          </a:bodyPr>
          <a:lstStyle/>
          <a:p>
            <a:pPr marL="0" indent="0">
              <a:buNone/>
            </a:pPr>
            <a:r>
              <a:rPr lang="fr" sz="2400" dirty="0"/>
              <a:t>Veuillez prendre </a:t>
            </a:r>
            <a:r>
              <a:rPr lang="fr" sz="2400" u="sng" dirty="0"/>
              <a:t>deux minutes</a:t>
            </a:r>
            <a:r>
              <a:rPr lang="fr" sz="2400" dirty="0"/>
              <a:t> pour nous faire part de vos commentaires sur les ressources complémentaires à la recommandation professionnelle </a:t>
            </a:r>
            <a:r>
              <a:rPr lang="fr" sz="2400" i="1" dirty="0"/>
              <a:t>Aborder la haine et la discrimination</a:t>
            </a:r>
            <a:r>
              <a:rPr lang="fr" sz="2400" dirty="0"/>
              <a:t>. Votre rétroaction nous aidera à élaborer des documents pertinents, pratiques et utiles pour les membres de l’Ordre.</a:t>
            </a:r>
          </a:p>
        </p:txBody>
      </p:sp>
      <p:sp>
        <p:nvSpPr>
          <p:cNvPr id="11" name="TextBox 10">
            <a:extLst>
              <a:ext uri="{FF2B5EF4-FFF2-40B4-BE49-F238E27FC236}">
                <a16:creationId xmlns:a16="http://schemas.microsoft.com/office/drawing/2014/main" id="{CE1D8A27-C597-0682-199E-5A55B199E639}"/>
              </a:ext>
            </a:extLst>
          </p:cNvPr>
          <p:cNvSpPr txBox="1"/>
          <p:nvPr>
            <p:custDataLst>
              <p:tags r:id="rId3"/>
            </p:custDataLst>
          </p:nvPr>
        </p:nvSpPr>
        <p:spPr>
          <a:xfrm>
            <a:off x="8201758" y="1814541"/>
            <a:ext cx="3449965" cy="707886"/>
          </a:xfrm>
          <a:prstGeom prst="rect">
            <a:avLst/>
          </a:prstGeom>
          <a:noFill/>
        </p:spPr>
        <p:txBody>
          <a:bodyPr wrap="square" rtlCol="0">
            <a:spAutoFit/>
          </a:bodyPr>
          <a:lstStyle/>
          <a:p>
            <a:r>
              <a:rPr lang="fr" sz="2000" dirty="0">
                <a:solidFill>
                  <a:srgbClr val="1D2A5B"/>
                </a:solidFill>
                <a:latin typeface="Arial" panose="020B0604020202020204" pitchFamily="34" charset="0"/>
                <a:ea typeface="Arial" panose="020B0604020202020204" pitchFamily="34" charset="0"/>
                <a:cs typeface="Arial" panose="020B0604020202020204" pitchFamily="34" charset="0"/>
              </a:rPr>
              <a:t>Faites-nous part de vos commentaires!</a:t>
            </a:r>
            <a:endParaRPr lang="fr" sz="2000" dirty="0">
              <a:solidFill>
                <a:srgbClr val="1D2A5B"/>
              </a:solidFill>
            </a:endParaRPr>
          </a:p>
        </p:txBody>
      </p:sp>
      <p:sp>
        <p:nvSpPr>
          <p:cNvPr id="6" name="TextBox 5">
            <a:extLst>
              <a:ext uri="{FF2B5EF4-FFF2-40B4-BE49-F238E27FC236}">
                <a16:creationId xmlns:a16="http://schemas.microsoft.com/office/drawing/2014/main" id="{5C1E29CE-3F9D-FCDC-F252-AE4ED9B08903}"/>
              </a:ext>
            </a:extLst>
          </p:cNvPr>
          <p:cNvSpPr txBox="1"/>
          <p:nvPr>
            <p:custDataLst>
              <p:tags r:id="rId4"/>
            </p:custDataLst>
          </p:nvPr>
        </p:nvSpPr>
        <p:spPr>
          <a:xfrm>
            <a:off x="8272997" y="4526374"/>
            <a:ext cx="2431290" cy="369332"/>
          </a:xfrm>
          <a:prstGeom prst="rect">
            <a:avLst/>
          </a:prstGeom>
          <a:noFill/>
        </p:spPr>
        <p:txBody>
          <a:bodyPr wrap="square">
            <a:spAutoFit/>
          </a:bodyPr>
          <a:lstStyle/>
          <a:p>
            <a:r>
              <a:rPr lang="en-CA" dirty="0">
                <a:latin typeface="Helvetica" pitchFamily="2" charset="0"/>
                <a:hlinkClick r:id="rId7"/>
              </a:rPr>
              <a:t>oct-</a:t>
            </a:r>
            <a:r>
              <a:rPr lang="en-CA" dirty="0" err="1">
                <a:latin typeface="Helvetica" pitchFamily="2" charset="0"/>
                <a:hlinkClick r:id="rId7"/>
              </a:rPr>
              <a:t>oeeo.ca</a:t>
            </a:r>
            <a:r>
              <a:rPr lang="en-CA" dirty="0">
                <a:latin typeface="Helvetica" pitchFamily="2" charset="0"/>
                <a:hlinkClick r:id="rId7"/>
              </a:rPr>
              <a:t>/</a:t>
            </a:r>
            <a:r>
              <a:rPr lang="en-CA" dirty="0" err="1">
                <a:latin typeface="Helvetica" pitchFamily="2" charset="0"/>
                <a:hlinkClick r:id="rId7"/>
              </a:rPr>
              <a:t>PAsurvey</a:t>
            </a:r>
            <a:endParaRPr lang="en-CA" dirty="0">
              <a:effectLst/>
              <a:latin typeface="Helvetica" pitchFamily="2" charset="0"/>
            </a:endParaRPr>
          </a:p>
        </p:txBody>
      </p:sp>
      <p:pic>
        <p:nvPicPr>
          <p:cNvPr id="12" name="Picture 11" descr="Code QR">
            <a:extLst>
              <a:ext uri="{FF2B5EF4-FFF2-40B4-BE49-F238E27FC236}">
                <a16:creationId xmlns:a16="http://schemas.microsoft.com/office/drawing/2014/main" id="{F19121D3-938C-C3EB-9A8E-DC348BAA4337}"/>
              </a:ext>
            </a:extLst>
          </p:cNvPr>
          <p:cNvPicPr>
            <a:picLocks noChangeAspect="1"/>
          </p:cNvPicPr>
          <p:nvPr/>
        </p:nvPicPr>
        <p:blipFill>
          <a:blip r:embed="rId8"/>
          <a:stretch>
            <a:fillRect/>
          </a:stretch>
        </p:blipFill>
        <p:spPr>
          <a:xfrm>
            <a:off x="8201758" y="2522427"/>
            <a:ext cx="1962294" cy="1962294"/>
          </a:xfrm>
          <a:prstGeom prst="rect">
            <a:avLst/>
          </a:prstGeom>
        </p:spPr>
      </p:pic>
    </p:spTree>
    <p:extLst>
      <p:ext uri="{BB962C8B-B14F-4D97-AF65-F5344CB8AC3E}">
        <p14:creationId xmlns:p14="http://schemas.microsoft.com/office/powerpoint/2010/main" val="111218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2E94-F79A-EB44-AE0C-E299BD825FBC}"/>
              </a:ext>
            </a:extLst>
          </p:cNvPr>
          <p:cNvSpPr>
            <a:spLocks noGrp="1"/>
          </p:cNvSpPr>
          <p:nvPr>
            <p:ph type="title" idx="4294967295"/>
            <p:custDataLst>
              <p:tags r:id="rId1"/>
            </p:custDataLst>
          </p:nvPr>
        </p:nvSpPr>
        <p:spPr>
          <a:xfrm>
            <a:off x="838200" y="-1463675"/>
            <a:ext cx="10515600" cy="1325563"/>
          </a:xfrm>
        </p:spPr>
        <p:txBody>
          <a:bodyPr/>
          <a:lstStyle/>
          <a:p>
            <a:r>
              <a:rPr lang="en-US" dirty="0"/>
              <a:t>End Slide Dark Blue</a:t>
            </a:r>
          </a:p>
        </p:txBody>
      </p:sp>
    </p:spTree>
    <p:extLst>
      <p:ext uri="{BB962C8B-B14F-4D97-AF65-F5344CB8AC3E}">
        <p14:creationId xmlns:p14="http://schemas.microsoft.com/office/powerpoint/2010/main" val="263226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C3E8-588E-A6CD-2EEB-3DAF43FCCF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F1601FD-D21E-DFA6-0D32-6AC9EE2249AC}"/>
              </a:ext>
            </a:extLst>
          </p:cNvPr>
          <p:cNvSpPr>
            <a:spLocks noGrp="1"/>
          </p:cNvSpPr>
          <p:nvPr>
            <p:ph type="ctrTitle"/>
            <p:custDataLst>
              <p:tags r:id="rId1"/>
            </p:custDataLst>
          </p:nvPr>
        </p:nvSpPr>
        <p:spPr>
          <a:xfrm>
            <a:off x="881348" y="298898"/>
            <a:ext cx="9144000" cy="989345"/>
          </a:xfrm>
        </p:spPr>
        <p:txBody>
          <a:bodyPr>
            <a:normAutofit/>
          </a:bodyPr>
          <a:lstStyle/>
          <a:p>
            <a:r>
              <a:rPr lang="fr" sz="4400" b="1" dirty="0">
                <a:latin typeface="Arial" panose="020B0604020202020204" pitchFamily="34" charset="0"/>
                <a:ea typeface="Arial" panose="020B0604020202020204" pitchFamily="34" charset="0"/>
              </a:rPr>
              <a:t>Objectif :</a:t>
            </a:r>
            <a:r>
              <a:rPr lang="fr" sz="4400" dirty="0">
                <a:latin typeface="Arial" panose="020B0604020202020204" pitchFamily="34" charset="0"/>
                <a:ea typeface="Arial" panose="020B0604020202020204" pitchFamily="34" charset="0"/>
              </a:rPr>
              <a:t>  </a:t>
            </a:r>
            <a:r>
              <a:rPr lang="en-CA" sz="4400" dirty="0">
                <a:latin typeface="Arial" panose="020B0604020202020204" pitchFamily="34" charset="0"/>
              </a:rPr>
              <a:t>  </a:t>
            </a:r>
          </a:p>
        </p:txBody>
      </p:sp>
      <p:sp>
        <p:nvSpPr>
          <p:cNvPr id="8" name="Subtitle 7">
            <a:extLst>
              <a:ext uri="{FF2B5EF4-FFF2-40B4-BE49-F238E27FC236}">
                <a16:creationId xmlns:a16="http://schemas.microsoft.com/office/drawing/2014/main" id="{2050BF38-D29A-FF67-3BC9-0A172A1CB64E}"/>
              </a:ext>
            </a:extLst>
          </p:cNvPr>
          <p:cNvSpPr>
            <a:spLocks noGrp="1"/>
          </p:cNvSpPr>
          <p:nvPr>
            <p:ph type="subTitle" idx="1"/>
            <p:custDataLst>
              <p:tags r:id="rId2"/>
            </p:custDataLst>
          </p:nvPr>
        </p:nvSpPr>
        <p:spPr>
          <a:xfrm>
            <a:off x="881348" y="1288243"/>
            <a:ext cx="10429304" cy="4825217"/>
          </a:xfrm>
        </p:spPr>
        <p:txBody>
          <a:bodyPr vert="horz" lIns="91440" tIns="45720" rIns="91440" bIns="45720" rtlCol="0" anchor="t">
            <a:normAutofit/>
          </a:bodyPr>
          <a:lstStyle/>
          <a:p>
            <a:r>
              <a:rPr lang="fr" sz="2600" dirty="0">
                <a:latin typeface="Arial" panose="020B0604020202020204" pitchFamily="34" charset="0"/>
                <a:ea typeface="Arial" panose="020B0604020202020204" pitchFamily="34" charset="0"/>
              </a:rPr>
              <a:t>Les présentes diapositives ont pour but d’aider les personnes qui animent des séances d’apprentissage professionnel à prendre conscience de ce qui suit : </a:t>
            </a:r>
          </a:p>
          <a:p>
            <a:pPr marL="342900" indent="-342900">
              <a:buFont typeface="Arial" panose="020B0604020202020204" pitchFamily="34" charset="0"/>
              <a:buChar char="•"/>
            </a:pPr>
            <a:r>
              <a:rPr lang="fr" sz="2600" dirty="0">
                <a:latin typeface="Arial" panose="020B0604020202020204" pitchFamily="34" charset="0"/>
                <a:ea typeface="Arial" panose="020B0604020202020204" pitchFamily="34" charset="0"/>
              </a:rPr>
              <a:t>les recommandations professionnelles de l’Ordre; </a:t>
            </a:r>
          </a:p>
          <a:p>
            <a:pPr marL="342900" indent="-342900">
              <a:buFont typeface="Arial" panose="020B0604020202020204" pitchFamily="34" charset="0"/>
              <a:buChar char="•"/>
            </a:pPr>
            <a:r>
              <a:rPr lang="fr" sz="2600" dirty="0">
                <a:latin typeface="Arial" panose="020B0604020202020204" pitchFamily="34" charset="0"/>
                <a:ea typeface="Arial" panose="020B0604020202020204" pitchFamily="34" charset="0"/>
              </a:rPr>
              <a:t>la nouvelle recommandation professionnelle </a:t>
            </a:r>
            <a:r>
              <a:rPr lang="fr" sz="2600" i="1" dirty="0">
                <a:latin typeface="Arial" panose="020B0604020202020204" pitchFamily="34" charset="0"/>
                <a:ea typeface="Arial" panose="020B0604020202020204" pitchFamily="34" charset="0"/>
              </a:rPr>
              <a:t>Aborder la haine et la discrimination</a:t>
            </a:r>
            <a:r>
              <a:rPr lang="fr" sz="2600" dirty="0">
                <a:latin typeface="Arial" panose="020B0604020202020204" pitchFamily="34" charset="0"/>
                <a:ea typeface="Arial" panose="020B0604020202020204" pitchFamily="34" charset="0"/>
              </a:rPr>
              <a:t>; </a:t>
            </a:r>
          </a:p>
          <a:p>
            <a:pPr marL="342900" indent="-342900">
              <a:buFont typeface="Arial" panose="020B0604020202020204" pitchFamily="34" charset="0"/>
              <a:buChar char="•"/>
            </a:pPr>
            <a:r>
              <a:rPr lang="fr" sz="2600" dirty="0">
                <a:latin typeface="Arial" panose="020B0604020202020204" pitchFamily="34" charset="0"/>
                <a:ea typeface="Arial" panose="020B0604020202020204" pitchFamily="34" charset="0"/>
              </a:rPr>
              <a:t>les études de cas qui accompagnent la recommandation professionnelle </a:t>
            </a:r>
            <a:r>
              <a:rPr lang="fr" sz="2600" i="1" dirty="0">
                <a:latin typeface="Arial" panose="020B0604020202020204" pitchFamily="34" charset="0"/>
                <a:ea typeface="Arial" panose="020B0604020202020204" pitchFamily="34" charset="0"/>
              </a:rPr>
              <a:t>Aborder la haine et la discrimination</a:t>
            </a:r>
            <a:r>
              <a:rPr lang="fr" sz="2600" dirty="0">
                <a:latin typeface="Arial" panose="020B0604020202020204" pitchFamily="34" charset="0"/>
                <a:ea typeface="Arial" panose="020B0604020202020204" pitchFamily="34" charset="0"/>
              </a:rPr>
              <a:t>.</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36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4D61B-B0CF-9580-1A09-7229D3ADDF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FAAB32-44B1-5AFC-8A34-8F85D8ED8343}"/>
              </a:ext>
            </a:extLst>
          </p:cNvPr>
          <p:cNvSpPr>
            <a:spLocks noGrp="1"/>
          </p:cNvSpPr>
          <p:nvPr>
            <p:ph type="ctrTitle"/>
            <p:custDataLst>
              <p:tags r:id="rId1"/>
            </p:custDataLst>
          </p:nvPr>
        </p:nvSpPr>
        <p:spPr>
          <a:xfrm>
            <a:off x="881348" y="744540"/>
            <a:ext cx="10993660" cy="989345"/>
          </a:xfrm>
        </p:spPr>
        <p:txBody>
          <a:bodyPr>
            <a:normAutofit fontScale="90000"/>
          </a:bodyPr>
          <a:lstStyle/>
          <a:p>
            <a:r>
              <a:rPr lang="fr" sz="4400" b="1" dirty="0">
                <a:latin typeface="Arial" panose="020B0604020202020204" pitchFamily="34" charset="0"/>
                <a:ea typeface="Arial" panose="020B0604020202020204" pitchFamily="34" charset="0"/>
              </a:rPr>
              <a:t>Exemples d’utilisation des études de cas :  </a:t>
            </a:r>
            <a:br>
              <a:rPr lang="fr" sz="4400" b="1" dirty="0">
                <a:latin typeface="Arial" panose="020B0604020202020204" pitchFamily="34" charset="0"/>
                <a:ea typeface="Arial" panose="020B0604020202020204" pitchFamily="34" charset="0"/>
              </a:rPr>
            </a:br>
            <a:endParaRPr lang="en-CA" sz="4400" dirty="0">
              <a:latin typeface="Arial" panose="020B0604020202020204" pitchFamily="34" charset="0"/>
            </a:endParaRPr>
          </a:p>
        </p:txBody>
      </p:sp>
      <p:sp>
        <p:nvSpPr>
          <p:cNvPr id="8" name="Subtitle 7">
            <a:extLst>
              <a:ext uri="{FF2B5EF4-FFF2-40B4-BE49-F238E27FC236}">
                <a16:creationId xmlns:a16="http://schemas.microsoft.com/office/drawing/2014/main" id="{107707FB-2163-311C-9155-47935D49330C}"/>
              </a:ext>
            </a:extLst>
          </p:cNvPr>
          <p:cNvSpPr>
            <a:spLocks noGrp="1"/>
          </p:cNvSpPr>
          <p:nvPr>
            <p:ph type="subTitle" idx="1"/>
            <p:custDataLst>
              <p:tags r:id="rId2"/>
            </p:custDataLst>
          </p:nvPr>
        </p:nvSpPr>
        <p:spPr>
          <a:xfrm>
            <a:off x="881348" y="1288243"/>
            <a:ext cx="7008284" cy="4825217"/>
          </a:xfrm>
        </p:spPr>
        <p:txBody>
          <a:bodyPr vert="horz" lIns="91440" tIns="45720" rIns="91440" bIns="45720" rtlCol="0" anchor="t">
            <a:normAutofit/>
          </a:bodyPr>
          <a:lstStyle/>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communication avec le personnel pour la rentrée scolaire;</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séance d’apprentissage professionnel;</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réunion du personnel;</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cours menant à une QA;</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cours de formation à l’enseignement;</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séance de développement du leadership;</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enquête collaborative.</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21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E51A-DE40-54F5-FB84-E1468B8F5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30629-2257-4D74-A574-49D4ABCFB499}"/>
              </a:ext>
            </a:extLst>
          </p:cNvPr>
          <p:cNvSpPr>
            <a:spLocks noGrp="1"/>
          </p:cNvSpPr>
          <p:nvPr>
            <p:ph type="title"/>
            <p:custDataLst>
              <p:tags r:id="rId1"/>
            </p:custDataLst>
          </p:nvPr>
        </p:nvSpPr>
        <p:spPr/>
        <p:txBody>
          <a:bodyPr/>
          <a:lstStyle/>
          <a:p>
            <a:r>
              <a:rPr lang="fr" dirty="0">
                <a:ea typeface="Arial" panose="020B0604020202020204" pitchFamily="34" charset="0"/>
              </a:rPr>
              <a:t>Recommandations professionnelles</a:t>
            </a:r>
            <a:br>
              <a:rPr lang="en-US" dirty="0">
                <a:latin typeface="Arial" panose="020B0604020202020204" pitchFamily="34" charset="0"/>
                <a:cs typeface="Arial" panose="020B0604020202020204" pitchFamily="34" charset="0"/>
              </a:rPr>
            </a:br>
            <a:r>
              <a:rPr lang="fr" sz="2700" dirty="0">
                <a:ea typeface="Arial" panose="020B0604020202020204" pitchFamily="34" charset="0"/>
              </a:rPr>
              <a:t>Conseils de l’Ordre à tous les enseignants agréés de l’Ontario</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5566CB4-CAA8-44DC-F6EF-5B5171969A92}"/>
              </a:ext>
            </a:extLst>
          </p:cNvPr>
          <p:cNvSpPr>
            <a:spLocks noGrp="1"/>
          </p:cNvSpPr>
          <p:nvPr>
            <p:ph idx="1"/>
            <p:custDataLst>
              <p:tags r:id="rId2"/>
            </p:custDataLst>
          </p:nvPr>
        </p:nvSpPr>
        <p:spPr>
          <a:xfrm>
            <a:off x="838200" y="1627320"/>
            <a:ext cx="10947104" cy="4351338"/>
          </a:xfrm>
        </p:spPr>
        <p:txBody>
          <a:bodyPr vert="horz" lIns="91440" tIns="45720" rIns="91440" bIns="45720" rtlCol="0" anchor="t">
            <a:normAutofit/>
          </a:bodyPr>
          <a:lstStyle/>
          <a:p>
            <a:r>
              <a:rPr lang="fr" sz="2400" dirty="0">
                <a:latin typeface="Arial"/>
                <a:ea typeface="Arial"/>
                <a:cs typeface="Arial"/>
              </a:rPr>
              <a:t>Visitez le site web de l’Ordre (</a:t>
            </a:r>
            <a:r>
              <a:rPr lang="fr" sz="2400" dirty="0">
                <a:latin typeface="Arial"/>
                <a:ea typeface="Arial"/>
                <a:cs typeface="Arial"/>
                <a:hlinkClick r:id="rId15">
                  <a:extLst>
                    <a:ext uri="{A12FA001-AC4F-418D-AE19-62706E023703}">
                      <ahyp:hlinkClr xmlns:ahyp="http://schemas.microsoft.com/office/drawing/2018/hyperlinkcolor" val="tx"/>
                    </a:ext>
                  </a:extLst>
                </a:hlinkClick>
              </a:rPr>
              <a:t>oeeo.ca</a:t>
            </a:r>
            <a:r>
              <a:rPr lang="fr" sz="2400" dirty="0">
                <a:latin typeface="Arial"/>
                <a:ea typeface="Arial"/>
                <a:cs typeface="Arial"/>
              </a:rPr>
              <a:t>) pour accéder aux recommandations professionnelles.</a:t>
            </a:r>
            <a:endParaRPr lang="fr" sz="2400" dirty="0">
              <a:latin typeface="Arial"/>
              <a:cs typeface="Arial"/>
            </a:endParaRPr>
          </a:p>
          <a:p>
            <a:r>
              <a:rPr lang="fr" sz="2400" dirty="0">
                <a:latin typeface="Arial"/>
                <a:ea typeface="Arial"/>
                <a:cs typeface="Arial"/>
              </a:rPr>
              <a:t>Réfléchissez à la façon dont les recommandations professionnelles contribuent ensemble à soutenir une pratique professionnelle cohérente et éclairée.</a:t>
            </a:r>
          </a:p>
          <a:p>
            <a:r>
              <a:rPr lang="fr" sz="2400" dirty="0">
                <a:latin typeface="Arial"/>
                <a:ea typeface="Arial"/>
                <a:cs typeface="Arial"/>
              </a:rPr>
              <a:t>Examinez la nouvelle recommandation professionnelle </a:t>
            </a:r>
            <a:r>
              <a:rPr lang="fr" sz="2400" i="1" dirty="0">
                <a:latin typeface="Arial"/>
                <a:ea typeface="Arial"/>
                <a:cs typeface="Arial"/>
              </a:rPr>
              <a:t>Aborder la haine et la discrimination</a:t>
            </a:r>
            <a:r>
              <a:rPr lang="fr" sz="2400" dirty="0">
                <a:latin typeface="Arial"/>
                <a:ea typeface="Arial"/>
                <a:cs typeface="Arial"/>
              </a:rPr>
              <a:t>.</a:t>
            </a:r>
          </a:p>
          <a:p>
            <a:endParaRPr lang="fr" dirty="0"/>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pSp>
        <p:nvGrpSpPr>
          <p:cNvPr id="4" name="Group 3" descr="Couvertures de Recommandations professionnelles avec « Aborder la haine et la discrimination » surlignée dans une bordure jaune.">
            <a:extLst>
              <a:ext uri="{FF2B5EF4-FFF2-40B4-BE49-F238E27FC236}">
                <a16:creationId xmlns:a16="http://schemas.microsoft.com/office/drawing/2014/main" id="{115317C2-E56B-08BD-C5E6-49F8722BACDD}"/>
              </a:ext>
            </a:extLst>
          </p:cNvPr>
          <p:cNvGrpSpPr/>
          <p:nvPr/>
        </p:nvGrpSpPr>
        <p:grpSpPr>
          <a:xfrm>
            <a:off x="858311" y="4385267"/>
            <a:ext cx="10429706" cy="1525626"/>
            <a:chOff x="1177620" y="4385267"/>
            <a:chExt cx="10429706" cy="1525626"/>
          </a:xfrm>
        </p:grpSpPr>
        <p:pic>
          <p:nvPicPr>
            <p:cNvPr id="15" name="Picture 2">
              <a:extLst>
                <a:ext uri="{FF2B5EF4-FFF2-40B4-BE49-F238E27FC236}">
                  <a16:creationId xmlns:a16="http://schemas.microsoft.com/office/drawing/2014/main" id="{0F8F631E-0D5D-1546-809E-E6F68CAEA826}"/>
                </a:ext>
              </a:extLst>
            </p:cNvPr>
            <p:cNvPicPr>
              <a:picLocks noChangeAspect="1" noChangeArrowheads="1"/>
            </p:cNvPicPr>
            <p:nvPr>
              <p:custDataLst>
                <p:tags r:id="rId3"/>
              </p:custDataLst>
            </p:nvPr>
          </p:nvPicPr>
          <p:blipFill>
            <a:blip r:embed="rId16"/>
            <a:srcRect l="1619" r="1619"/>
            <a:stretch/>
          </p:blipFill>
          <p:spPr bwMode="auto">
            <a:xfrm>
              <a:off x="1177620" y="4403786"/>
              <a:ext cx="1173388" cy="1507107"/>
            </a:xfrm>
            <a:prstGeom prst="roundRect">
              <a:avLst>
                <a:gd name="adj" fmla="val 8594"/>
              </a:avLst>
            </a:prstGeom>
            <a:solidFill>
              <a:srgbClr val="FFFFFF">
                <a:shade val="85000"/>
              </a:srgbClr>
            </a:solidFill>
            <a:ln>
              <a:noFill/>
            </a:ln>
            <a:effectLst/>
          </p:spPr>
        </p:pic>
        <p:pic>
          <p:nvPicPr>
            <p:cNvPr id="16" name="Picture 4">
              <a:extLst>
                <a:ext uri="{FF2B5EF4-FFF2-40B4-BE49-F238E27FC236}">
                  <a16:creationId xmlns:a16="http://schemas.microsoft.com/office/drawing/2014/main" id="{4C72F162-C6C6-99C3-3BEE-2DFE3380FDDE}"/>
                </a:ext>
              </a:extLst>
            </p:cNvPr>
            <p:cNvPicPr>
              <a:picLocks noChangeAspect="1" noChangeArrowheads="1"/>
            </p:cNvPicPr>
            <p:nvPr>
              <p:custDataLst>
                <p:tags r:id="rId4"/>
              </p:custDataLst>
            </p:nvPr>
          </p:nvPicPr>
          <p:blipFill>
            <a:blip r:embed="rId17"/>
            <a:srcRect l="1651" r="1651"/>
            <a:stretch/>
          </p:blipFill>
          <p:spPr bwMode="auto">
            <a:xfrm>
              <a:off x="2090251" y="4414176"/>
              <a:ext cx="1156613" cy="1496171"/>
            </a:xfrm>
            <a:prstGeom prst="roundRect">
              <a:avLst>
                <a:gd name="adj" fmla="val 8594"/>
              </a:avLst>
            </a:prstGeom>
            <a:solidFill>
              <a:srgbClr val="FFFFFF">
                <a:shade val="85000"/>
              </a:srgbClr>
            </a:solidFill>
            <a:ln>
              <a:noFill/>
            </a:ln>
            <a:effectLst/>
          </p:spPr>
        </p:pic>
        <p:pic>
          <p:nvPicPr>
            <p:cNvPr id="17" name="Picture 16">
              <a:extLst>
                <a:ext uri="{FF2B5EF4-FFF2-40B4-BE49-F238E27FC236}">
                  <a16:creationId xmlns:a16="http://schemas.microsoft.com/office/drawing/2014/main" id="{27761D7A-3F74-68B2-DAEF-08EF4FB47162}"/>
                </a:ext>
              </a:extLst>
            </p:cNvPr>
            <p:cNvPicPr>
              <a:picLocks noChangeAspect="1" noChangeArrowheads="1"/>
            </p:cNvPicPr>
            <p:nvPr>
              <p:custDataLst>
                <p:tags r:id="rId5"/>
              </p:custDataLst>
            </p:nvPr>
          </p:nvPicPr>
          <p:blipFill rotWithShape="1">
            <a:blip r:embed="rId18"/>
            <a:srcRect l="560" r="556" b="460"/>
            <a:stretch/>
          </p:blipFill>
          <p:spPr bwMode="auto">
            <a:xfrm>
              <a:off x="3168266" y="4451175"/>
              <a:ext cx="1168902" cy="1454400"/>
            </a:xfrm>
            <a:prstGeom prst="roundRect">
              <a:avLst>
                <a:gd name="adj" fmla="val 8594"/>
              </a:avLst>
            </a:prstGeom>
            <a:solidFill>
              <a:srgbClr val="FFFFFF">
                <a:shade val="85000"/>
              </a:srgbClr>
            </a:solidFill>
            <a:ln>
              <a:noFill/>
            </a:ln>
            <a:effectLst/>
          </p:spPr>
        </p:pic>
        <p:pic>
          <p:nvPicPr>
            <p:cNvPr id="18" name="Picture 8">
              <a:extLst>
                <a:ext uri="{FF2B5EF4-FFF2-40B4-BE49-F238E27FC236}">
                  <a16:creationId xmlns:a16="http://schemas.microsoft.com/office/drawing/2014/main" id="{7AC4624E-F7E8-5FDA-E4CC-6F307675105C}"/>
                </a:ext>
              </a:extLst>
            </p:cNvPr>
            <p:cNvPicPr>
              <a:picLocks noChangeAspect="1" noChangeArrowheads="1"/>
            </p:cNvPicPr>
            <p:nvPr>
              <p:custDataLst>
                <p:tags r:id="rId6"/>
              </p:custDataLst>
            </p:nvPr>
          </p:nvPicPr>
          <p:blipFill rotWithShape="1">
            <a:blip r:embed="rId19"/>
            <a:srcRect l="1111" r="1111" b="353"/>
            <a:stretch/>
          </p:blipFill>
          <p:spPr bwMode="auto">
            <a:xfrm>
              <a:off x="4175255" y="4454775"/>
              <a:ext cx="1133558" cy="1450800"/>
            </a:xfrm>
            <a:prstGeom prst="roundRect">
              <a:avLst>
                <a:gd name="adj" fmla="val 8594"/>
              </a:avLst>
            </a:prstGeom>
            <a:solidFill>
              <a:srgbClr val="FFFFFF">
                <a:shade val="85000"/>
              </a:srgbClr>
            </a:solidFill>
            <a:ln>
              <a:noFill/>
            </a:ln>
            <a:effectLst/>
          </p:spPr>
        </p:pic>
        <p:pic>
          <p:nvPicPr>
            <p:cNvPr id="19" name="Picture 10">
              <a:extLst>
                <a:ext uri="{FF2B5EF4-FFF2-40B4-BE49-F238E27FC236}">
                  <a16:creationId xmlns:a16="http://schemas.microsoft.com/office/drawing/2014/main" id="{1937CCF8-A552-DE72-D9DD-6B4633D4A227}"/>
                </a:ext>
              </a:extLst>
            </p:cNvPr>
            <p:cNvPicPr>
              <a:picLocks noChangeAspect="1" noChangeArrowheads="1"/>
            </p:cNvPicPr>
            <p:nvPr>
              <p:custDataLst>
                <p:tags r:id="rId7"/>
              </p:custDataLst>
            </p:nvPr>
          </p:nvPicPr>
          <p:blipFill rotWithShape="1">
            <a:blip r:embed="rId20"/>
            <a:srcRect t="144" r="-9" b="500"/>
            <a:stretch/>
          </p:blipFill>
          <p:spPr bwMode="auto">
            <a:xfrm>
              <a:off x="5223850" y="4428400"/>
              <a:ext cx="1165586" cy="1454400"/>
            </a:xfrm>
            <a:prstGeom prst="roundRect">
              <a:avLst>
                <a:gd name="adj" fmla="val 8594"/>
              </a:avLst>
            </a:prstGeom>
            <a:solidFill>
              <a:srgbClr val="FFFFFF">
                <a:shade val="85000"/>
              </a:srgbClr>
            </a:solidFill>
            <a:ln>
              <a:noFill/>
            </a:ln>
            <a:effectLst/>
          </p:spPr>
        </p:pic>
        <p:pic>
          <p:nvPicPr>
            <p:cNvPr id="20" name="Picture 12">
              <a:extLst>
                <a:ext uri="{FF2B5EF4-FFF2-40B4-BE49-F238E27FC236}">
                  <a16:creationId xmlns:a16="http://schemas.microsoft.com/office/drawing/2014/main" id="{57475008-A39F-2EAD-082C-072CF723EB5A}"/>
                </a:ext>
              </a:extLst>
            </p:cNvPr>
            <p:cNvPicPr>
              <a:picLocks noChangeAspect="1" noChangeArrowheads="1"/>
            </p:cNvPicPr>
            <p:nvPr>
              <p:custDataLst>
                <p:tags r:id="rId8"/>
              </p:custDataLst>
            </p:nvPr>
          </p:nvPicPr>
          <p:blipFill>
            <a:blip r:embed="rId21"/>
            <a:srcRect t="325" b="325"/>
            <a:stretch/>
          </p:blipFill>
          <p:spPr bwMode="auto">
            <a:xfrm>
              <a:off x="6324539" y="4400477"/>
              <a:ext cx="1170109" cy="1459956"/>
            </a:xfrm>
            <a:prstGeom prst="roundRect">
              <a:avLst>
                <a:gd name="adj" fmla="val 8594"/>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33E1BAAD-A653-103C-E589-075F9F316385}"/>
                </a:ext>
              </a:extLst>
            </p:cNvPr>
            <p:cNvPicPr>
              <a:picLocks noChangeAspect="1"/>
            </p:cNvPicPr>
            <p:nvPr>
              <p:custDataLst>
                <p:tags r:id="rId9"/>
              </p:custDataLst>
            </p:nvPr>
          </p:nvPicPr>
          <p:blipFill>
            <a:blip r:embed="rId22"/>
            <a:stretch>
              <a:fillRect/>
            </a:stretch>
          </p:blipFill>
          <p:spPr>
            <a:xfrm>
              <a:off x="7347089" y="4399107"/>
              <a:ext cx="1147778" cy="1464338"/>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2BBA2ACE-8823-A6EB-B303-F32F4B3AF72E}"/>
                </a:ext>
              </a:extLst>
            </p:cNvPr>
            <p:cNvPicPr>
              <a:picLocks noChangeAspect="1"/>
            </p:cNvPicPr>
            <p:nvPr>
              <p:custDataLst>
                <p:tags r:id="rId10"/>
              </p:custDataLst>
            </p:nvPr>
          </p:nvPicPr>
          <p:blipFill>
            <a:blip r:embed="rId23"/>
            <a:stretch>
              <a:fillRect/>
            </a:stretch>
          </p:blipFill>
          <p:spPr>
            <a:xfrm>
              <a:off x="8405849" y="4397783"/>
              <a:ext cx="1147779" cy="1470772"/>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6BDE749D-84AB-69CD-C540-E554C2484C75}"/>
                </a:ext>
              </a:extLst>
            </p:cNvPr>
            <p:cNvPicPr>
              <a:picLocks noChangeAspect="1"/>
            </p:cNvPicPr>
            <p:nvPr>
              <p:custDataLst>
                <p:tags r:id="rId11"/>
              </p:custDataLst>
            </p:nvPr>
          </p:nvPicPr>
          <p:blipFill rotWithShape="1">
            <a:blip r:embed="rId24"/>
            <a:srcRect t="-1" b="145"/>
            <a:stretch/>
          </p:blipFill>
          <p:spPr>
            <a:xfrm>
              <a:off x="9494105" y="4388800"/>
              <a:ext cx="1174080" cy="1494000"/>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D2237801-79A8-E6F5-7DA9-10E2DBC896F0}"/>
                </a:ext>
              </a:extLst>
            </p:cNvPr>
            <p:cNvPicPr>
              <a:picLocks noChangeAspect="1"/>
            </p:cNvPicPr>
            <p:nvPr>
              <p:custDataLst>
                <p:tags r:id="rId12"/>
              </p:custDataLst>
            </p:nvPr>
          </p:nvPicPr>
          <p:blipFill>
            <a:blip r:embed="rId25"/>
            <a:stretch>
              <a:fillRect/>
            </a:stretch>
          </p:blipFill>
          <p:spPr>
            <a:xfrm>
              <a:off x="10435179" y="4385267"/>
              <a:ext cx="1172147" cy="1474780"/>
            </a:xfrm>
            <a:prstGeom prst="roundRect">
              <a:avLst>
                <a:gd name="adj" fmla="val 7090"/>
              </a:avLst>
            </a:prstGeom>
            <a:ln w="76200">
              <a:solidFill>
                <a:srgbClr val="FFC000"/>
              </a:solidFill>
            </a:ln>
            <a:effectLst/>
          </p:spPr>
        </p:pic>
      </p:grpSp>
    </p:spTree>
    <p:extLst>
      <p:ext uri="{BB962C8B-B14F-4D97-AF65-F5344CB8AC3E}">
        <p14:creationId xmlns:p14="http://schemas.microsoft.com/office/powerpoint/2010/main" val="92352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4954-EE33-FAD4-8EC9-BA60F7FCC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05CE-DDC9-BD7A-D858-D47B218D2763}"/>
              </a:ext>
            </a:extLst>
          </p:cNvPr>
          <p:cNvSpPr>
            <a:spLocks noGrp="1"/>
          </p:cNvSpPr>
          <p:nvPr>
            <p:ph type="title"/>
            <p:custDataLst>
              <p:tags r:id="rId1"/>
            </p:custDataLst>
          </p:nvPr>
        </p:nvSpPr>
        <p:spPr>
          <a:xfrm>
            <a:off x="655320" y="339377"/>
            <a:ext cx="11165378" cy="1325563"/>
          </a:xfrm>
        </p:spPr>
        <p:txBody>
          <a:bodyPr>
            <a:normAutofit fontScale="90000"/>
          </a:bodyPr>
          <a:lstStyle/>
          <a:p>
            <a:pPr>
              <a:lnSpc>
                <a:spcPct val="100000"/>
              </a:lnSpc>
            </a:pPr>
            <a:r>
              <a:rPr lang="fr" sz="4200" dirty="0">
                <a:ea typeface="Arial" panose="020B0604020202020204" pitchFamily="34" charset="0"/>
              </a:rPr>
              <a:t>Nouveaux conseils à l’intention des membres de l’Ordre</a:t>
            </a:r>
            <a:br>
              <a:rPr lang="en-US" dirty="0">
                <a:latin typeface="Arial" panose="020B0604020202020204" pitchFamily="34" charset="0"/>
                <a:cs typeface="Arial" panose="020B0604020202020204" pitchFamily="34" charset="0"/>
              </a:rPr>
            </a:br>
            <a:r>
              <a:rPr lang="fr" sz="2700" dirty="0">
                <a:ea typeface="Arial" panose="020B0604020202020204" pitchFamily="34" charset="0"/>
              </a:rPr>
              <a:t>Recommandation professionnelle – </a:t>
            </a:r>
            <a:r>
              <a:rPr lang="fr" sz="2700" i="1" dirty="0">
                <a:ea typeface="Arial" panose="020B0604020202020204" pitchFamily="34" charset="0"/>
              </a:rPr>
              <a:t>Aborder la haine et la discrimination</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1DC0BBA-3D36-D30B-F897-3B444DD3894B}"/>
              </a:ext>
            </a:extLst>
          </p:cNvPr>
          <p:cNvSpPr>
            <a:spLocks noGrp="1"/>
          </p:cNvSpPr>
          <p:nvPr>
            <p:ph idx="1"/>
            <p:custDataLst>
              <p:tags r:id="rId2"/>
            </p:custDataLst>
          </p:nvPr>
        </p:nvSpPr>
        <p:spPr>
          <a:xfrm>
            <a:off x="855602" y="1899138"/>
            <a:ext cx="10222954" cy="4391130"/>
          </a:xfrm>
        </p:spPr>
        <p:txBody>
          <a:bodyPr>
            <a:normAutofit/>
          </a:bodyPr>
          <a:lstStyle/>
          <a:p>
            <a:pPr>
              <a:spcAft>
                <a:spcPts val="1000"/>
              </a:spcAft>
            </a:pPr>
            <a:r>
              <a:rPr lang="fr" sz="2100" dirty="0">
                <a:ea typeface="Arial" panose="020B0604020202020204" pitchFamily="34" charset="0"/>
              </a:rPr>
              <a:t>Aide les membres de l’Ordre à reconnaître et à gérer les incidents de haine et de discrimination dans les milieux d’apprentissage.</a:t>
            </a:r>
          </a:p>
          <a:p>
            <a:pPr>
              <a:spcAft>
                <a:spcPts val="1000"/>
              </a:spcAft>
            </a:pPr>
            <a:r>
              <a:rPr lang="fr" sz="2100" dirty="0">
                <a:ea typeface="Arial" panose="020B0604020202020204" pitchFamily="34" charset="0"/>
              </a:rPr>
              <a:t>Souligne les responsabilités légales, éthiques et professionnelles.</a:t>
            </a:r>
          </a:p>
          <a:p>
            <a:r>
              <a:rPr lang="fr" sz="2100" dirty="0">
                <a:ea typeface="Arial" panose="020B0604020202020204" pitchFamily="34" charset="0"/>
              </a:rPr>
              <a:t>Explorez la recommandation à </a:t>
            </a:r>
            <a:r>
              <a:rPr lang="en-CA" sz="2100" dirty="0">
                <a:hlinkClick r:id="rId7"/>
              </a:rPr>
              <a:t>oct-oeeo.ca/</a:t>
            </a:r>
            <a:r>
              <a:rPr lang="en-CA" sz="2100" dirty="0" err="1">
                <a:hlinkClick r:id="rId7"/>
              </a:rPr>
              <a:t>Aborder_la_haine_et_la_discrimination</a:t>
            </a:r>
            <a:r>
              <a:rPr lang="en-CA" sz="2100" dirty="0"/>
              <a:t>.</a:t>
            </a:r>
            <a:endParaRPr lang="en-US" sz="2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D9281E6-E814-32C8-09DD-04768139B0BD}"/>
              </a:ext>
            </a:extLst>
          </p:cNvPr>
          <p:cNvSpPr txBox="1"/>
          <p:nvPr>
            <p:custDataLst>
              <p:tags r:id="rId3"/>
            </p:custDataLst>
          </p:nvPr>
        </p:nvSpPr>
        <p:spPr>
          <a:xfrm>
            <a:off x="1113444" y="5179205"/>
            <a:ext cx="3888935"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hlinkClick r:id="rId8"/>
              </a:rPr>
              <a:t>oct-oeeo.ca/RP_2025_PDF_FR</a:t>
            </a:r>
            <a:endParaRPr lang="en-US"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CE515A-5887-7F63-BBD3-17DB1A85C9D6}"/>
              </a:ext>
            </a:extLst>
          </p:cNvPr>
          <p:cNvSpPr txBox="1"/>
          <p:nvPr>
            <p:custDataLst>
              <p:tags r:id="rId4"/>
            </p:custDataLst>
          </p:nvPr>
        </p:nvSpPr>
        <p:spPr>
          <a:xfrm>
            <a:off x="5322537" y="5183772"/>
            <a:ext cx="4469856"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hlinkClick r:id="rId9"/>
              </a:rPr>
              <a:t>oct-oeeo.ca/RP_2025_AUDIO_FR</a:t>
            </a:r>
            <a:endParaRPr lang="en-US" sz="2000" dirty="0">
              <a:latin typeface="Arial" panose="020B0604020202020204" pitchFamily="34" charset="0"/>
              <a:cs typeface="Arial" panose="020B0604020202020204" pitchFamily="34" charset="0"/>
            </a:endParaRPr>
          </a:p>
        </p:txBody>
      </p:sp>
      <p:pic>
        <p:nvPicPr>
          <p:cNvPr id="6" name="Picture 5" descr="Code QR">
            <a:extLst>
              <a:ext uri="{FF2B5EF4-FFF2-40B4-BE49-F238E27FC236}">
                <a16:creationId xmlns:a16="http://schemas.microsoft.com/office/drawing/2014/main" id="{249CAD18-410E-EAFF-A59E-DA8313CA7F50}"/>
              </a:ext>
            </a:extLst>
          </p:cNvPr>
          <p:cNvPicPr>
            <a:picLocks noChangeAspect="1"/>
          </p:cNvPicPr>
          <p:nvPr/>
        </p:nvPicPr>
        <p:blipFill>
          <a:blip r:embed="rId10"/>
          <a:stretch>
            <a:fillRect/>
          </a:stretch>
        </p:blipFill>
        <p:spPr>
          <a:xfrm>
            <a:off x="1040729" y="3799125"/>
            <a:ext cx="1499590" cy="1499590"/>
          </a:xfrm>
          <a:prstGeom prst="rect">
            <a:avLst/>
          </a:prstGeom>
        </p:spPr>
      </p:pic>
      <p:pic>
        <p:nvPicPr>
          <p:cNvPr id="8" name="Picture 7" descr="Code QR">
            <a:extLst>
              <a:ext uri="{FF2B5EF4-FFF2-40B4-BE49-F238E27FC236}">
                <a16:creationId xmlns:a16="http://schemas.microsoft.com/office/drawing/2014/main" id="{CE5E4B65-FD43-AC88-D33D-93CEE3091AB6}"/>
              </a:ext>
            </a:extLst>
          </p:cNvPr>
          <p:cNvPicPr>
            <a:picLocks noChangeAspect="1"/>
          </p:cNvPicPr>
          <p:nvPr/>
        </p:nvPicPr>
        <p:blipFill>
          <a:blip r:embed="rId11"/>
          <a:stretch>
            <a:fillRect/>
          </a:stretch>
        </p:blipFill>
        <p:spPr>
          <a:xfrm>
            <a:off x="5260221" y="3799125"/>
            <a:ext cx="1499590" cy="1499590"/>
          </a:xfrm>
          <a:prstGeom prst="rect">
            <a:avLst/>
          </a:prstGeom>
        </p:spPr>
      </p:pic>
    </p:spTree>
    <p:extLst>
      <p:ext uri="{BB962C8B-B14F-4D97-AF65-F5344CB8AC3E}">
        <p14:creationId xmlns:p14="http://schemas.microsoft.com/office/powerpoint/2010/main" val="154964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8DB74-BB7F-33AD-182F-76A39D8D7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05E56-DA24-9486-0914-6738124EDFF0}"/>
              </a:ext>
            </a:extLst>
          </p:cNvPr>
          <p:cNvSpPr>
            <a:spLocks noGrp="1"/>
          </p:cNvSpPr>
          <p:nvPr>
            <p:ph type="title"/>
            <p:custDataLst>
              <p:tags r:id="rId1"/>
            </p:custDataLst>
          </p:nvPr>
        </p:nvSpPr>
        <p:spPr>
          <a:xfrm>
            <a:off x="838200" y="365125"/>
            <a:ext cx="11145982" cy="1325563"/>
          </a:xfrm>
        </p:spPr>
        <p:txBody>
          <a:bodyPr>
            <a:normAutofit fontScale="90000"/>
          </a:bodyPr>
          <a:lstStyle/>
          <a:p>
            <a:r>
              <a:rPr lang="fr" sz="4200" dirty="0">
                <a:ea typeface="Arial" panose="020B0604020202020204" pitchFamily="34" charset="0"/>
              </a:rPr>
              <a:t>Études de cas basées sur des incidents réels</a:t>
            </a:r>
            <a:br>
              <a:rPr lang="en-US" dirty="0">
                <a:latin typeface="Arial" panose="020B0604020202020204" pitchFamily="34" charset="0"/>
                <a:cs typeface="Arial" panose="020B0604020202020204" pitchFamily="34" charset="0"/>
              </a:rPr>
            </a:br>
            <a:r>
              <a:rPr lang="fr" sz="2700" i="1" dirty="0">
                <a:ea typeface="Arial" panose="020B0604020202020204" pitchFamily="34" charset="0"/>
              </a:rPr>
              <a:t>Aborder la haine et la discrimination</a:t>
            </a:r>
            <a:endParaRPr lang="en-US" sz="2700" dirty="0">
              <a:latin typeface="Arial" panose="020B0604020202020204" pitchFamily="34" charset="0"/>
              <a:cs typeface="Arial" panose="020B0604020202020204" pitchFamily="34" charset="0"/>
            </a:endParaRPr>
          </a:p>
        </p:txBody>
      </p:sp>
      <p:pic>
        <p:nvPicPr>
          <p:cNvPr id="4" name="Picture 3" descr="Couverture de recommandation professionnelle : Aborder la haine et la discrimination">
            <a:extLst>
              <a:ext uri="{FF2B5EF4-FFF2-40B4-BE49-F238E27FC236}">
                <a16:creationId xmlns:a16="http://schemas.microsoft.com/office/drawing/2014/main" id="{8BD3B371-E94C-8E6B-FB6B-6B1B13405B78}"/>
              </a:ext>
            </a:extLst>
          </p:cNvPr>
          <p:cNvPicPr>
            <a:picLocks noChangeAspect="1"/>
          </p:cNvPicPr>
          <p:nvPr>
            <p:custDataLst>
              <p:tags r:id="rId2"/>
            </p:custDataLst>
          </p:nvPr>
        </p:nvPicPr>
        <p:blipFill>
          <a:blip r:embed="rId6"/>
          <a:srcRect l="38" r="38"/>
          <a:stretch/>
        </p:blipFill>
        <p:spPr>
          <a:xfrm>
            <a:off x="838200" y="1710451"/>
            <a:ext cx="1668517" cy="2099305"/>
          </a:xfrm>
          <a:prstGeom prst="roundRect">
            <a:avLst>
              <a:gd name="adj" fmla="val 7090"/>
            </a:avLst>
          </a:prstGeom>
          <a:ln w="76200">
            <a:noFill/>
          </a:ln>
          <a:effectLst/>
        </p:spPr>
      </p:pic>
      <p:sp>
        <p:nvSpPr>
          <p:cNvPr id="3" name="Content Placeholder 2">
            <a:extLst>
              <a:ext uri="{FF2B5EF4-FFF2-40B4-BE49-F238E27FC236}">
                <a16:creationId xmlns:a16="http://schemas.microsoft.com/office/drawing/2014/main" id="{02A19111-ACE5-A4AD-678E-B68EDF15870B}"/>
              </a:ext>
            </a:extLst>
          </p:cNvPr>
          <p:cNvSpPr>
            <a:spLocks noGrp="1"/>
          </p:cNvSpPr>
          <p:nvPr>
            <p:ph idx="1"/>
            <p:custDataLst>
              <p:tags r:id="rId3"/>
            </p:custDataLst>
          </p:nvPr>
        </p:nvSpPr>
        <p:spPr>
          <a:xfrm>
            <a:off x="2536867" y="1710451"/>
            <a:ext cx="9447315" cy="4351338"/>
          </a:xfrm>
        </p:spPr>
        <p:txBody>
          <a:bodyPr vert="horz" lIns="91440" tIns="45720" rIns="91440" bIns="45720" rtlCol="0" anchor="t">
            <a:normAutofit/>
          </a:bodyPr>
          <a:lstStyle/>
          <a:p>
            <a:r>
              <a:rPr lang="fr" sz="2400" dirty="0">
                <a:latin typeface="Arial"/>
                <a:ea typeface="Arial"/>
                <a:cs typeface="Arial"/>
              </a:rPr>
              <a:t>Examinez les études de cas (</a:t>
            </a:r>
            <a:r>
              <a:rPr lang="en-US" sz="2400" dirty="0">
                <a:latin typeface="Arial"/>
                <a:cs typeface="Arial"/>
                <a:hlinkClick r:id="rId7"/>
              </a:rPr>
              <a:t>oct-</a:t>
            </a:r>
            <a:r>
              <a:rPr lang="en-US" sz="2400" dirty="0" err="1">
                <a:latin typeface="Arial"/>
                <a:cs typeface="Arial"/>
                <a:hlinkClick r:id="rId7"/>
              </a:rPr>
              <a:t>oeeo.ca</a:t>
            </a:r>
            <a:r>
              <a:rPr lang="en-US" sz="2400" dirty="0">
                <a:latin typeface="Arial"/>
                <a:cs typeface="Arial"/>
                <a:hlinkClick r:id="rId7"/>
              </a:rPr>
              <a:t>/</a:t>
            </a:r>
            <a:r>
              <a:rPr lang="fr" sz="2400" dirty="0" err="1">
                <a:latin typeface="Arial"/>
                <a:ea typeface="Arial"/>
                <a:cs typeface="Arial"/>
                <a:hlinkClick r:id="rId7"/>
              </a:rPr>
              <a:t>études_de_cas</a:t>
            </a:r>
            <a:r>
              <a:rPr lang="fr" sz="2400" dirty="0">
                <a:latin typeface="Arial"/>
                <a:ea typeface="Arial"/>
                <a:cs typeface="Arial"/>
              </a:rPr>
              <a:t>) pour réfléchir à la façon de gérer les actes de haine et de discrimination et d’y répondre professionnellement.</a:t>
            </a:r>
            <a:endParaRPr lang="en-US" sz="2400" dirty="0">
              <a:latin typeface="Arial"/>
              <a:cs typeface="Arial"/>
            </a:endParaRPr>
          </a:p>
          <a:p>
            <a:r>
              <a:rPr lang="fr" sz="2400" dirty="0">
                <a:ea typeface="Arial" panose="020B0604020202020204" pitchFamily="34" charset="0"/>
              </a:rPr>
              <a:t>Parmi les sujets abordés, notons :</a:t>
            </a:r>
          </a:p>
          <a:p>
            <a:pPr lvl="1"/>
            <a:r>
              <a:rPr lang="fr" dirty="0">
                <a:ea typeface="Arial" panose="020B0604020202020204" pitchFamily="34" charset="0"/>
              </a:rPr>
              <a:t>liberté d’expression</a:t>
            </a:r>
          </a:p>
          <a:p>
            <a:pPr lvl="1"/>
            <a:r>
              <a:rPr lang="fr" dirty="0">
                <a:ea typeface="Arial" panose="020B0604020202020204" pitchFamily="34" charset="0"/>
              </a:rPr>
              <a:t>convictions politiques et personnelles</a:t>
            </a:r>
          </a:p>
          <a:p>
            <a:pPr lvl="1"/>
            <a:r>
              <a:rPr lang="fr" dirty="0">
                <a:ea typeface="Arial" panose="020B0604020202020204" pitchFamily="34" charset="0"/>
              </a:rPr>
              <a:t>ressources culturellement inappropriées</a:t>
            </a:r>
          </a:p>
          <a:p>
            <a:pPr lvl="1"/>
            <a:r>
              <a:rPr lang="fr" dirty="0">
                <a:ea typeface="Arial" panose="020B0604020202020204" pitchFamily="34" charset="0"/>
              </a:rPr>
              <a:t>dérogation au curriculum</a:t>
            </a:r>
          </a:p>
          <a:p>
            <a:pPr lvl="1"/>
            <a:r>
              <a:rPr lang="fr" dirty="0">
                <a:ea typeface="Arial" panose="020B0604020202020204" pitchFamily="34" charset="0"/>
              </a:rPr>
              <a:t>mauvaises blagues</a:t>
            </a:r>
          </a:p>
          <a:p>
            <a:pPr lvl="1"/>
            <a:r>
              <a:rPr lang="fr" dirty="0">
                <a:ea typeface="Arial" panose="020B0604020202020204" pitchFamily="34" charset="0"/>
              </a:rPr>
              <a:t>traitement différent des élèves ayant des besoins spécialisés</a:t>
            </a:r>
          </a:p>
          <a:p>
            <a:pPr lvl="1"/>
            <a:endParaRPr lang="en-US" dirty="0">
              <a:latin typeface="Arial" panose="020B0604020202020204" pitchFamily="34" charset="0"/>
              <a:cs typeface="Arial" panose="020B0604020202020204" pitchFamily="34" charset="0"/>
            </a:endParaRPr>
          </a:p>
        </p:txBody>
      </p:sp>
      <p:pic>
        <p:nvPicPr>
          <p:cNvPr id="6" name="Picture 5" descr="Code QR">
            <a:extLst>
              <a:ext uri="{FF2B5EF4-FFF2-40B4-BE49-F238E27FC236}">
                <a16:creationId xmlns:a16="http://schemas.microsoft.com/office/drawing/2014/main" id="{C5D90602-6990-477E-42C1-018496EB1276}"/>
              </a:ext>
            </a:extLst>
          </p:cNvPr>
          <p:cNvPicPr>
            <a:picLocks noChangeAspect="1"/>
          </p:cNvPicPr>
          <p:nvPr/>
        </p:nvPicPr>
        <p:blipFill>
          <a:blip r:embed="rId8"/>
          <a:stretch>
            <a:fillRect/>
          </a:stretch>
        </p:blipFill>
        <p:spPr>
          <a:xfrm>
            <a:off x="906600" y="3886120"/>
            <a:ext cx="1531715" cy="1531715"/>
          </a:xfrm>
          <a:prstGeom prst="rect">
            <a:avLst/>
          </a:prstGeom>
        </p:spPr>
      </p:pic>
    </p:spTree>
    <p:extLst>
      <p:ext uri="{BB962C8B-B14F-4D97-AF65-F5344CB8AC3E}">
        <p14:creationId xmlns:p14="http://schemas.microsoft.com/office/powerpoint/2010/main" val="359023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99EDB-8CBD-12C9-0AA1-91C1F6274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BF741-1322-45C4-18B3-D4757F20E9C2}"/>
              </a:ext>
            </a:extLst>
          </p:cNvPr>
          <p:cNvSpPr>
            <a:spLocks noGrp="1"/>
          </p:cNvSpPr>
          <p:nvPr>
            <p:ph type="ctrTitle"/>
            <p:custDataLst>
              <p:tags r:id="rId1"/>
            </p:custDataLst>
          </p:nvPr>
        </p:nvSpPr>
        <p:spPr>
          <a:xfrm>
            <a:off x="997526" y="993873"/>
            <a:ext cx="11194474" cy="2003607"/>
          </a:xfrm>
        </p:spPr>
        <p:txBody>
          <a:bodyPr>
            <a:noAutofit/>
          </a:bodyPr>
          <a:lstStyle/>
          <a:p>
            <a:r>
              <a:rPr lang="fr" sz="4000" b="1" dirty="0"/>
              <a:t>Questions pour susciter la discussion :  </a:t>
            </a:r>
            <a:br>
              <a:rPr lang="fr" sz="4000" b="1" dirty="0"/>
            </a:br>
            <a:r>
              <a:rPr lang="fr" sz="4000" b="1" dirty="0"/>
              <a:t>Exemples d’études de cas basées sur des incidents réels</a:t>
            </a:r>
            <a:endParaRPr lang="en-US" sz="4000" b="1" dirty="0"/>
          </a:p>
        </p:txBody>
      </p:sp>
      <p:pic>
        <p:nvPicPr>
          <p:cNvPr id="4" name="Picture 3" descr="Icône d'un groupe de personnes avec une bulle de dialogue.">
            <a:extLst>
              <a:ext uri="{FF2B5EF4-FFF2-40B4-BE49-F238E27FC236}">
                <a16:creationId xmlns:a16="http://schemas.microsoft.com/office/drawing/2014/main" id="{7F1BAF56-FDD5-273D-C6D3-0FE4CD68A2D4}"/>
              </a:ext>
            </a:extLst>
          </p:cNvPr>
          <p:cNvPicPr>
            <a:picLocks noChangeAspect="1"/>
          </p:cNvPicPr>
          <p:nvPr>
            <p:custDataLst>
              <p:tags r:id="rId2"/>
            </p:custDataLst>
          </p:nvPr>
        </p:nvPicPr>
        <p:blipFill>
          <a:blip r:embed="rId4"/>
          <a:stretch>
            <a:fillRect/>
          </a:stretch>
        </p:blipFill>
        <p:spPr>
          <a:xfrm>
            <a:off x="8481290" y="2823750"/>
            <a:ext cx="3491346" cy="2638808"/>
          </a:xfrm>
          <a:prstGeom prst="rect">
            <a:avLst/>
          </a:prstGeom>
        </p:spPr>
      </p:pic>
    </p:spTree>
    <p:extLst>
      <p:ext uri="{BB962C8B-B14F-4D97-AF65-F5344CB8AC3E}">
        <p14:creationId xmlns:p14="http://schemas.microsoft.com/office/powerpoint/2010/main" val="377218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2AAD-26B3-4E3A-1550-D95DC681D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70A0E-298E-F46D-DA35-75BD8957376A}"/>
              </a:ext>
            </a:extLst>
          </p:cNvPr>
          <p:cNvSpPr>
            <a:spLocks noGrp="1"/>
          </p:cNvSpPr>
          <p:nvPr>
            <p:ph type="title"/>
            <p:custDataLst>
              <p:tags r:id="rId1"/>
            </p:custDataLst>
          </p:nvPr>
        </p:nvSpPr>
        <p:spPr/>
        <p:txBody>
          <a:bodyPr>
            <a:normAutofit/>
          </a:bodyPr>
          <a:lstStyle/>
          <a:p>
            <a:r>
              <a:rPr lang="fr" sz="4000" dirty="0">
                <a:ea typeface="Arial" panose="020B0604020202020204" pitchFamily="34" charset="0"/>
              </a:rPr>
              <a:t>Que feriez-vous dans cette situation?</a:t>
            </a:r>
            <a:br>
              <a:rPr lang="en-US" dirty="0">
                <a:latin typeface="Arial" panose="020B0604020202020204" pitchFamily="34" charset="0"/>
                <a:cs typeface="Arial" panose="020B0604020202020204" pitchFamily="34" charset="0"/>
              </a:rPr>
            </a:br>
            <a:r>
              <a:rPr lang="en-CA" sz="2700" dirty="0" err="1">
                <a:ea typeface="Arial" panose="020B0604020202020204" pitchFamily="34" charset="0"/>
              </a:rPr>
              <a:t>É</a:t>
            </a:r>
            <a:r>
              <a:rPr lang="fr" sz="2700" dirty="0" err="1">
                <a:ea typeface="Arial" panose="020B0604020202020204" pitchFamily="34" charset="0"/>
              </a:rPr>
              <a:t>tude</a:t>
            </a:r>
            <a:r>
              <a:rPr lang="fr" sz="2700" dirty="0">
                <a:ea typeface="Arial" panose="020B0604020202020204" pitchFamily="34" charset="0"/>
              </a:rPr>
              <a:t> de cas 1 : Exemple basé sur des incidents réels</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0B18CF-8812-2F58-EC4E-965C155B7894}"/>
              </a:ext>
            </a:extLst>
          </p:cNvPr>
          <p:cNvSpPr>
            <a:spLocks noGrp="1"/>
          </p:cNvSpPr>
          <p:nvPr>
            <p:ph idx="1"/>
            <p:custDataLst>
              <p:tags r:id="rId2"/>
            </p:custDataLst>
          </p:nvPr>
        </p:nvSpPr>
        <p:spPr>
          <a:xfrm>
            <a:off x="838200" y="1541491"/>
            <a:ext cx="10747549" cy="4134439"/>
          </a:xfrm>
        </p:spPr>
        <p:txBody>
          <a:bodyPr vert="horz" lIns="91440" tIns="45720" rIns="91440" bIns="45720" rtlCol="0" anchor="t">
            <a:noAutofit/>
          </a:bodyPr>
          <a:lstStyle/>
          <a:p>
            <a:pPr marL="0" indent="0">
              <a:lnSpc>
                <a:spcPct val="100000"/>
              </a:lnSpc>
              <a:buNone/>
            </a:pPr>
            <a:r>
              <a:rPr lang="fr" sz="2000" dirty="0">
                <a:latin typeface="Arial"/>
                <a:cs typeface="Arial"/>
              </a:rPr>
              <a:t>Une collègue membre de l’Ordre dit : «Je pense que c’est mal d’enseigner les principes d’identité et d’expression de genre ainsi que d’orientation sexuelle à mes élèves de 8</a:t>
            </a:r>
            <a:r>
              <a:rPr lang="fr" sz="2000" baseline="30000" dirty="0">
                <a:latin typeface="Arial"/>
                <a:cs typeface="Arial"/>
              </a:rPr>
              <a:t>e</a:t>
            </a:r>
            <a:r>
              <a:rPr lang="fr" sz="2000" dirty="0">
                <a:latin typeface="Arial"/>
                <a:cs typeface="Arial"/>
              </a:rPr>
              <a:t> année, comme indiqué dans le programme-cadre de santé et d’éducation physique. En tant que membre de l’Ordre, je peux décider ce qui est approprié à enseigner à mes élèves.» Choisissez toutes les réponses qui s’appliquent.</a:t>
            </a:r>
          </a:p>
          <a:p>
            <a:pPr marL="914400" lvl="1" indent="-457200">
              <a:lnSpc>
                <a:spcPct val="100000"/>
              </a:lnSpc>
              <a:buAutoNum type="alphaLcParenBoth"/>
            </a:pPr>
            <a:r>
              <a:rPr lang="fr" sz="2000" dirty="0">
                <a:latin typeface="Arial"/>
                <a:ea typeface="Arial"/>
                <a:cs typeface="Arial"/>
              </a:rPr>
              <a:t>Ignorer ma collègue – c’est son opinion</a:t>
            </a:r>
          </a:p>
          <a:p>
            <a:pPr marL="914400" lvl="1" indent="-457200">
              <a:lnSpc>
                <a:spcPct val="100000"/>
              </a:lnSpc>
              <a:buAutoNum type="alphaLcParenBoth"/>
            </a:pPr>
            <a:r>
              <a:rPr lang="fr" sz="2000" dirty="0">
                <a:ea typeface="Arial" panose="020B0604020202020204" pitchFamily="34" charset="0"/>
              </a:rPr>
              <a:t>Aider ma collègue à comprendre l’importance de créer des espaces sûrs et inclusifs pour tous les élèves</a:t>
            </a:r>
          </a:p>
          <a:p>
            <a:pPr marL="914400" lvl="1" indent="-457200">
              <a:lnSpc>
                <a:spcPct val="100000"/>
              </a:lnSpc>
              <a:buAutoNum type="alphaLcParenBoth"/>
            </a:pPr>
            <a:r>
              <a:rPr lang="fr" sz="2000" dirty="0">
                <a:ea typeface="Arial" panose="020B0604020202020204" pitchFamily="34" charset="0"/>
              </a:rPr>
              <a:t>Aviser mon supérieur ou suivre les protocoles du conseil scolaire</a:t>
            </a:r>
          </a:p>
          <a:p>
            <a:pPr marL="914400" lvl="1" indent="-457200">
              <a:lnSpc>
                <a:spcPct val="100000"/>
              </a:lnSpc>
              <a:buAutoNum type="alphaLcParenBoth"/>
            </a:pPr>
            <a:r>
              <a:rPr lang="fr" sz="2000" dirty="0">
                <a:ea typeface="Arial" panose="020B0604020202020204" pitchFamily="34" charset="0"/>
              </a:rPr>
              <a:t>Rechercher du soutien supplémentaire (p. ex., syndicat, responsable de l’équité)</a:t>
            </a:r>
            <a:endParaRPr lang="fr" sz="2000" strike="sngStrike" dirty="0"/>
          </a:p>
          <a:p>
            <a:pPr>
              <a:lnSpc>
                <a:spcPct val="100000"/>
              </a:lnSpc>
            </a:pPr>
            <a:r>
              <a:rPr lang="fr" sz="2000" dirty="0">
                <a:latin typeface="Arial"/>
                <a:ea typeface="Arial"/>
                <a:cs typeface="Arial"/>
              </a:rPr>
              <a:t>Explorez ces neuf scénarios (</a:t>
            </a:r>
            <a:r>
              <a:rPr lang="en-US" sz="2000" dirty="0">
                <a:latin typeface="Arial"/>
                <a:cs typeface="Arial"/>
                <a:hlinkClick r:id="rId5"/>
              </a:rPr>
              <a:t>oct-oeeo.ca/</a:t>
            </a:r>
            <a:r>
              <a:rPr lang="fr" sz="2000" dirty="0">
                <a:latin typeface="Arial"/>
                <a:ea typeface="Arial"/>
                <a:cs typeface="Arial"/>
                <a:hlinkClick r:id="rId5"/>
              </a:rPr>
              <a:t>études_de_cas</a:t>
            </a:r>
            <a:r>
              <a:rPr lang="fr" sz="2000" dirty="0">
                <a:latin typeface="Arial"/>
                <a:ea typeface="Arial"/>
                <a:cs typeface="Arial"/>
              </a:rPr>
              <a:t>) pour obtenir des conseils pratiques sur la façon d’aborder les actes de haine et de discrimination. </a:t>
            </a:r>
            <a:endParaRPr lang="fr" sz="2000" dirty="0">
              <a:highlight>
                <a:srgbClr val="FFFF00"/>
              </a:highlight>
              <a:latin typeface="Arial"/>
              <a:cs typeface="Arial"/>
            </a:endParaRPr>
          </a:p>
        </p:txBody>
      </p:sp>
    </p:spTree>
    <p:extLst>
      <p:ext uri="{BB962C8B-B14F-4D97-AF65-F5344CB8AC3E}">
        <p14:creationId xmlns:p14="http://schemas.microsoft.com/office/powerpoint/2010/main" val="142492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990DF-8793-F733-50CA-0887B9561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DE035-081D-3D31-B5E3-DD18247DCE62}"/>
              </a:ext>
            </a:extLst>
          </p:cNvPr>
          <p:cNvSpPr>
            <a:spLocks noGrp="1"/>
          </p:cNvSpPr>
          <p:nvPr>
            <p:ph type="title"/>
            <p:custDataLst>
              <p:tags r:id="rId1"/>
            </p:custDataLst>
          </p:nvPr>
        </p:nvSpPr>
        <p:spPr/>
        <p:txBody>
          <a:bodyPr/>
          <a:lstStyle/>
          <a:p>
            <a:r>
              <a:rPr lang="fr" sz="4000" dirty="0">
                <a:ea typeface="Arial" panose="020B0604020202020204" pitchFamily="34" charset="0"/>
              </a:rPr>
              <a:t>Que feriez-vous dans cette situation?</a:t>
            </a:r>
            <a:br>
              <a:rPr lang="en-US" dirty="0"/>
            </a:br>
            <a:r>
              <a:rPr lang="en-CA" sz="2700" dirty="0" err="1">
                <a:ea typeface="Arial" panose="020B0604020202020204" pitchFamily="34" charset="0"/>
              </a:rPr>
              <a:t>É</a:t>
            </a:r>
            <a:r>
              <a:rPr lang="fr" sz="2700" dirty="0" err="1">
                <a:ea typeface="Arial" panose="020B0604020202020204" pitchFamily="34" charset="0"/>
              </a:rPr>
              <a:t>tude</a:t>
            </a:r>
            <a:r>
              <a:rPr lang="fr" sz="2700" dirty="0">
                <a:ea typeface="Arial" panose="020B0604020202020204" pitchFamily="34" charset="0"/>
              </a:rPr>
              <a:t> de cas 2 : Exemple basé sur des incidents réels</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518C7FF-68F0-FA72-6739-84131295BCED}"/>
              </a:ext>
            </a:extLst>
          </p:cNvPr>
          <p:cNvSpPr>
            <a:spLocks noGrp="1"/>
          </p:cNvSpPr>
          <p:nvPr>
            <p:ph idx="1"/>
            <p:custDataLst>
              <p:tags r:id="rId2"/>
            </p:custDataLst>
          </p:nvPr>
        </p:nvSpPr>
        <p:spPr>
          <a:xfrm>
            <a:off x="838200" y="1594140"/>
            <a:ext cx="10515599" cy="4351338"/>
          </a:xfrm>
        </p:spPr>
        <p:txBody>
          <a:bodyPr vert="horz" lIns="91440" tIns="45720" rIns="91440" bIns="45720" rtlCol="0" anchor="t">
            <a:normAutofit/>
          </a:bodyPr>
          <a:lstStyle/>
          <a:p>
            <a:pPr marL="0" indent="0">
              <a:lnSpc>
                <a:spcPct val="100000"/>
              </a:lnSpc>
              <a:buNone/>
            </a:pPr>
            <a:r>
              <a:rPr lang="fr" sz="2000" dirty="0">
                <a:latin typeface="Arial"/>
                <a:cs typeface="Arial"/>
              </a:rPr>
              <a:t>Un collègue membre de l’Ordre dit : «Ma collègue racisée enseigne les arts. Je lui ai dit qu’elle gaspillait son talent et qu’elle devrait plutôt enseigner les mathématiques parce que sa culture est connue pour exceller dans ce domaine. Mon commentaire a semblé la vexer.» Choisissez toutes les réponses qui s’appliquent.</a:t>
            </a:r>
          </a:p>
          <a:p>
            <a:pPr marL="914400" lvl="1" indent="-457200">
              <a:buAutoNum type="alphaLcParenBoth"/>
            </a:pPr>
            <a:r>
              <a:rPr lang="fr" sz="2000" dirty="0">
                <a:ea typeface="Arial" panose="020B0604020202020204" pitchFamily="34" charset="0"/>
              </a:rPr>
              <a:t>Ignorer mon collègue – c’est son opinion</a:t>
            </a:r>
          </a:p>
          <a:p>
            <a:pPr marL="914400" lvl="1" indent="-457200">
              <a:buAutoNum type="alphaLcParenBoth"/>
            </a:pPr>
            <a:r>
              <a:rPr lang="fr" sz="2000" dirty="0">
                <a:ea typeface="Arial" panose="020B0604020202020204" pitchFamily="34" charset="0"/>
              </a:rPr>
              <a:t>Aider mon collègue à comprendre qu’il s’agit d’une microagression raciale</a:t>
            </a:r>
          </a:p>
          <a:p>
            <a:pPr marL="914400" lvl="1" indent="-457200">
              <a:buAutoNum type="alphaLcParenBoth"/>
            </a:pPr>
            <a:r>
              <a:rPr lang="fr" sz="2000" dirty="0">
                <a:ea typeface="Arial" panose="020B0604020202020204" pitchFamily="34" charset="0"/>
              </a:rPr>
              <a:t>Aviser mon supérieur ou suivre les protocoles du conseil scolaire</a:t>
            </a:r>
          </a:p>
          <a:p>
            <a:pPr marL="914400" lvl="1" indent="-457200">
              <a:buAutoNum type="alphaLcParenBoth"/>
            </a:pPr>
            <a:r>
              <a:rPr lang="fr" sz="2000" dirty="0">
                <a:ea typeface="Arial" panose="020B0604020202020204" pitchFamily="34" charset="0"/>
              </a:rPr>
              <a:t>Rechercher du soutien supplémentaire (p. ex., syndicat, responsable de l’équité)</a:t>
            </a:r>
            <a:endParaRPr lang="fr" sz="2000" dirty="0">
              <a:latin typeface="Arial"/>
              <a:cs typeface="Arial"/>
            </a:endParaRPr>
          </a:p>
          <a:p>
            <a:pPr>
              <a:lnSpc>
                <a:spcPct val="100000"/>
              </a:lnSpc>
            </a:pPr>
            <a:r>
              <a:rPr lang="fr" sz="2000" dirty="0">
                <a:latin typeface="Arial"/>
                <a:ea typeface="Arial"/>
                <a:cs typeface="Arial"/>
              </a:rPr>
              <a:t>Explorez ces neuf scénarios (</a:t>
            </a:r>
            <a:r>
              <a:rPr lang="en-US" sz="2000" dirty="0">
                <a:latin typeface="Arial"/>
                <a:cs typeface="Arial"/>
                <a:hlinkClick r:id="rId5"/>
              </a:rPr>
              <a:t>oct-oeeo.ca/</a:t>
            </a:r>
            <a:r>
              <a:rPr lang="fr" sz="2000" dirty="0">
                <a:latin typeface="Arial"/>
                <a:ea typeface="Arial"/>
                <a:cs typeface="Arial"/>
                <a:hlinkClick r:id="rId5"/>
              </a:rPr>
              <a:t>études_de_cas</a:t>
            </a:r>
            <a:r>
              <a:rPr lang="fr" sz="2000" dirty="0">
                <a:latin typeface="Arial"/>
                <a:ea typeface="Arial"/>
                <a:cs typeface="Arial"/>
              </a:rPr>
              <a:t>) pour obtenir des conseils pratiques sur la façon d’aborder les actes de haine et de discrimination. </a:t>
            </a:r>
            <a:endParaRPr lang="fr" sz="2000" dirty="0">
              <a:highlight>
                <a:srgbClr val="FFFF00"/>
              </a:highlight>
              <a:latin typeface="Arial"/>
              <a:cs typeface="Arial"/>
            </a:endParaRPr>
          </a:p>
          <a:p>
            <a:endParaRPr lang="en-US" sz="2600" dirty="0">
              <a:latin typeface="Arial"/>
              <a:cs typeface="Arial"/>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3851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7.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F428F25F50D94D88505889CE1E737F" ma:contentTypeVersion="3" ma:contentTypeDescription="Create a new document." ma:contentTypeScope="" ma:versionID="a1efcd4c29a6a1ceabbd387eaf31f328">
  <xsd:schema xmlns:xsd="http://www.w3.org/2001/XMLSchema" xmlns:xs="http://www.w3.org/2001/XMLSchema" xmlns:p="http://schemas.microsoft.com/office/2006/metadata/properties" xmlns:ns2="57bb5400-c600-43b5-b07a-81b9a67dd85d" targetNamespace="http://schemas.microsoft.com/office/2006/metadata/properties" ma:root="true" ma:fieldsID="63f6db5878366e568e7873d6bf3a5700" ns2:_="">
    <xsd:import namespace="57bb5400-c600-43b5-b07a-81b9a67dd85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5400-c600-43b5-b07a-81b9a67dd8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162BBC-3979-4182-9963-E9A793392B25}">
  <ds:schemaRefs>
    <ds:schemaRef ds:uri="http://schemas.microsoft.com/sharepoint/v3/contenttype/forms"/>
  </ds:schemaRefs>
</ds:datastoreItem>
</file>

<file path=customXml/itemProps2.xml><?xml version="1.0" encoding="utf-8"?>
<ds:datastoreItem xmlns:ds="http://schemas.openxmlformats.org/officeDocument/2006/customXml" ds:itemID="{7BB80BB6-3FC0-4E88-ACEF-4D1E3CC3F6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bb5400-c600-43b5-b07a-81b9a67dd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1DCE30-F0B4-4A7A-9985-FE29EAB53827}">
  <ds:schemaRefs>
    <ds:schemaRef ds:uri="http://schemas.microsoft.com/office/infopath/2007/PartnerControls"/>
    <ds:schemaRef ds:uri="http://purl.org/dc/dcmitype/"/>
    <ds:schemaRef ds:uri="http://purl.org/dc/elements/1.1/"/>
    <ds:schemaRef ds:uri="http://schemas.microsoft.com/office/2006/metadata/properties"/>
    <ds:schemaRef ds:uri="http://purl.org/dc/terms/"/>
    <ds:schemaRef ds:uri="57bb5400-c600-43b5-b07a-81b9a67dd85d"/>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17177</TotalTime>
  <Words>916</Words>
  <Application>Microsoft Office PowerPoint</Application>
  <PresentationFormat>Widescreen</PresentationFormat>
  <Paragraphs>72</Paragraphs>
  <Slides>11</Slides>
  <Notes>8</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1_Office Theme</vt:lpstr>
      <vt:lpstr>2_Office Theme</vt:lpstr>
      <vt:lpstr>Custom Design</vt:lpstr>
      <vt:lpstr>Recommandation professionnelle  Aborder la haine et la discrimination : Pour faciliter l’animation</vt:lpstr>
      <vt:lpstr>Objectif :    </vt:lpstr>
      <vt:lpstr>Exemples d’utilisation des études de cas :   </vt:lpstr>
      <vt:lpstr>Recommandations professionnelles Conseils de l’Ordre à tous les enseignants agréés de l’Ontario</vt:lpstr>
      <vt:lpstr>Nouveaux conseils à l’intention des membres de l’Ordre Recommandation professionnelle – Aborder la haine et la discrimination</vt:lpstr>
      <vt:lpstr>Études de cas basées sur des incidents réels Aborder la haine et la discrimination</vt:lpstr>
      <vt:lpstr>Questions pour susciter la discussion :   Exemples d’études de cas basées sur des incidents réels</vt:lpstr>
      <vt:lpstr>Que feriez-vous dans cette situation? Étude de cas 1 : Exemple basé sur des incidents réels</vt:lpstr>
      <vt:lpstr>Que feriez-vous dans cette situation? Étude de cas 2 : Exemple basé sur des incidents réels</vt:lpstr>
      <vt:lpstr>Aidez-nous à veiller à ce que nos ressources soient pertinentes</vt:lpstr>
      <vt:lpstr>End Slide Dark Blue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Recommandation professionnelle  Aborder la haine et la discrimination : Pour faciliter l’animation</dc:title>
  <dc:subject/>
  <dc:creator>Ordre des enseignantes et des enseignants de l'Ontario</dc:creator>
  <cp:keywords/>
  <dc:description>Août 06, 2025</dc:description>
  <cp:lastModifiedBy>Ryan Reyes</cp:lastModifiedBy>
  <cp:revision>274</cp:revision>
  <cp:lastPrinted>2023-04-21T19:30:14Z</cp:lastPrinted>
  <dcterms:created xsi:type="dcterms:W3CDTF">2021-10-20T14:04:11Z</dcterms:created>
  <dcterms:modified xsi:type="dcterms:W3CDTF">2025-08-14T14:20:15Z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0x010100C5F428F25F50D94D88505889CE1E737F</vt:lpwstr>
  </property>
  <property fmtid="{D5CDD505-2E9C-101B-9397-08002B2CF9AE}" pid="3" name="MediaServiceImageTags">
    <vt:lpwstr/>
  </property>
</Properties>
</file>