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704" r:id="rId6"/>
  </p:sldMasterIdLst>
  <p:notesMasterIdLst>
    <p:notesMasterId r:id="rId18"/>
  </p:notesMasterIdLst>
  <p:handoutMasterIdLst>
    <p:handoutMasterId r:id="rId19"/>
  </p:handoutMasterIdLst>
  <p:sldIdLst>
    <p:sldId id="1011" r:id="rId7"/>
    <p:sldId id="1007" r:id="rId8"/>
    <p:sldId id="1012" r:id="rId9"/>
    <p:sldId id="996" r:id="rId10"/>
    <p:sldId id="998" r:id="rId11"/>
    <p:sldId id="997" r:id="rId12"/>
    <p:sldId id="1008" r:id="rId13"/>
    <p:sldId id="1001" r:id="rId14"/>
    <p:sldId id="999" r:id="rId15"/>
    <p:sldId id="1003"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1EC48C-BCEE-2F15-D37B-EA83C2083E8F}" name="Lori Hall" initials="LH" userId="S::lhall@oct.ca::166efa6c-4431-4e65-80e6-e82cc549a006" providerId="AD"/>
  <p188:author id="{1F11EB9B-C11C-583C-BC06-CA49795DC3F6}" name="Olivia Yu" initials="OY" userId="S::oyu@oct.ca::d0e6d723-a5fb-40ef-b3e0-507fea753f3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A5B"/>
    <a:srgbClr val="00C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44"/>
    <p:restoredTop sz="86463"/>
  </p:normalViewPr>
  <p:slideViewPr>
    <p:cSldViewPr snapToGrid="0" snapToObjects="1" showGuides="1">
      <p:cViewPr varScale="1">
        <p:scale>
          <a:sx n="83" d="100"/>
          <a:sy n="83" d="100"/>
        </p:scale>
        <p:origin x="232" y="672"/>
      </p:cViewPr>
      <p:guideLst>
        <p:guide orient="horz" pos="2160"/>
        <p:guide pos="3840"/>
      </p:guideLst>
    </p:cSldViewPr>
  </p:slideViewPr>
  <p:outlineViewPr>
    <p:cViewPr>
      <p:scale>
        <a:sx n="33" d="100"/>
        <a:sy n="33" d="100"/>
      </p:scale>
      <p:origin x="0" y="-2504"/>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E66D5C-38BB-7549-B429-B1C96C19A53A}"/>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843E65-26E8-FB47-972C-AB800A2346FD}"/>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53C5FC77-1DBA-9F4D-BEA6-5510201448F2}" type="datetimeFigureOut">
              <a:rPr lang="en-US" smtClean="0"/>
              <a:t>2/18/26</a:t>
            </a:fld>
            <a:endParaRPr lang="en-US"/>
          </a:p>
        </p:txBody>
      </p:sp>
      <p:sp>
        <p:nvSpPr>
          <p:cNvPr id="4" name="Footer Placeholder 3">
            <a:extLst>
              <a:ext uri="{FF2B5EF4-FFF2-40B4-BE49-F238E27FC236}">
                <a16:creationId xmlns:a16="http://schemas.microsoft.com/office/drawing/2014/main" id="{59ACA71B-0D5F-6D4C-BBCA-3D965DE6AA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E61929-3A79-EB47-97E2-99C75AD349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1FDDD9-C34F-A943-9AD5-2ED10DD00F64}" type="slidenum">
              <a:rPr lang="en-US" smtClean="0"/>
              <a:t>‹#›</a:t>
            </a:fld>
            <a:endParaRPr lang="en-US"/>
          </a:p>
        </p:txBody>
      </p:sp>
    </p:spTree>
    <p:extLst>
      <p:ext uri="{BB962C8B-B14F-4D97-AF65-F5344CB8AC3E}">
        <p14:creationId xmlns:p14="http://schemas.microsoft.com/office/powerpoint/2010/main" val="80549434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8216CC9B-17AF-0C4E-BFC6-1E79B87DC033}" type="datetimeFigureOut">
              <a:rPr lang="en-US" smtClean="0"/>
              <a:t>2/18/26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DBE83-D233-ED45-93A8-CEF3AC6EA032}" type="slidenum">
              <a:rPr lang="en-US" smtClean="0"/>
              <a:t>‹#›</a:t>
            </a:fld>
            <a:endParaRPr lang="en-US"/>
          </a:p>
        </p:txBody>
      </p:sp>
    </p:spTree>
    <p:extLst>
      <p:ext uri="{BB962C8B-B14F-4D97-AF65-F5344CB8AC3E}">
        <p14:creationId xmlns:p14="http://schemas.microsoft.com/office/powerpoint/2010/main" val="386255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DBE83-D233-ED45-93A8-CEF3AC6EA032}" type="slidenum">
              <a:rPr lang="en-US" smtClean="0"/>
              <a:t>1</a:t>
            </a:fld>
            <a:endParaRPr lang="en-US"/>
          </a:p>
        </p:txBody>
      </p:sp>
    </p:spTree>
    <p:extLst>
      <p:ext uri="{BB962C8B-B14F-4D97-AF65-F5344CB8AC3E}">
        <p14:creationId xmlns:p14="http://schemas.microsoft.com/office/powerpoint/2010/main" val="388075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B161D-F512-CC21-4AA2-957784326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96378-72CA-BC8B-894C-1AE185B80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41C6B-9780-53C5-1061-F4D8495CDBE2}"/>
              </a:ext>
            </a:extLst>
          </p:cNvPr>
          <p:cNvSpPr>
            <a:spLocks noGrp="1"/>
          </p:cNvSpPr>
          <p:nvPr>
            <p:ph type="body" idx="1"/>
          </p:nvPr>
        </p:nvSpPr>
        <p:spPr/>
        <p:txBody>
          <a:bodyPr/>
          <a:lstStyle/>
          <a:p>
            <a:r>
              <a:rPr lang="en-CA"/>
              <a:t>Facilitation suggestion:</a:t>
            </a:r>
          </a:p>
          <a:p>
            <a:endParaRPr lang="en-CA"/>
          </a:p>
          <a:p>
            <a:r>
              <a:rPr lang="en-CA"/>
              <a:t>Highlight to participants that each professional advisory is a self-contained, “quick read” guidance document. However, to support consistent and informed professional practice, OCTs should consider reading advisories together as the topics are interconnected.   </a:t>
            </a:r>
            <a:endParaRPr lang="en-US"/>
          </a:p>
        </p:txBody>
      </p:sp>
      <p:sp>
        <p:nvSpPr>
          <p:cNvPr id="4" name="Slide Number Placeholder 3">
            <a:extLst>
              <a:ext uri="{FF2B5EF4-FFF2-40B4-BE49-F238E27FC236}">
                <a16:creationId xmlns:a16="http://schemas.microsoft.com/office/drawing/2014/main" id="{AD9C6030-02FD-71E1-1C6F-6C11B82BC51E}"/>
              </a:ext>
            </a:extLst>
          </p:cNvPr>
          <p:cNvSpPr>
            <a:spLocks noGrp="1"/>
          </p:cNvSpPr>
          <p:nvPr>
            <p:ph type="sldNum" sz="quarter" idx="5"/>
          </p:nvPr>
        </p:nvSpPr>
        <p:spPr/>
        <p:txBody>
          <a:bodyPr/>
          <a:lstStyle/>
          <a:p>
            <a:fld id="{E97DBE83-D233-ED45-93A8-CEF3AC6EA032}" type="slidenum">
              <a:rPr lang="en-US" smtClean="0"/>
              <a:t>4</a:t>
            </a:fld>
            <a:endParaRPr lang="en-US"/>
          </a:p>
        </p:txBody>
      </p:sp>
    </p:spTree>
    <p:extLst>
      <p:ext uri="{BB962C8B-B14F-4D97-AF65-F5344CB8AC3E}">
        <p14:creationId xmlns:p14="http://schemas.microsoft.com/office/powerpoint/2010/main" val="1505028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4B61-FBB5-905B-04EB-62DCD81E5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2EF11-0145-D4C2-88F5-DF4A37BAB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CDEDA-4BA2-8450-1E7F-6084B0312417}"/>
              </a:ext>
            </a:extLst>
          </p:cNvPr>
          <p:cNvSpPr>
            <a:spLocks noGrp="1"/>
          </p:cNvSpPr>
          <p:nvPr>
            <p:ph type="body" idx="1"/>
          </p:nvPr>
        </p:nvSpPr>
        <p:spPr/>
        <p:txBody>
          <a:bodyPr/>
          <a:lstStyle/>
          <a:p>
            <a:r>
              <a:rPr lang="en-CA" dirty="0"/>
              <a:t>Facilitation suggestion:</a:t>
            </a:r>
          </a:p>
          <a:p>
            <a:endParaRPr lang="en-CA" dirty="0"/>
          </a:p>
          <a:p>
            <a:r>
              <a:rPr lang="en-CA" dirty="0"/>
              <a:t>Invite participants to scan the QR code for direct access to the professional advisory in pdf and audio formats. Participants can also click on the hyperlink for the text version of the advisory.</a:t>
            </a:r>
            <a:endParaRPr lang="en-US" dirty="0"/>
          </a:p>
        </p:txBody>
      </p:sp>
      <p:sp>
        <p:nvSpPr>
          <p:cNvPr id="4" name="Slide Number Placeholder 3">
            <a:extLst>
              <a:ext uri="{FF2B5EF4-FFF2-40B4-BE49-F238E27FC236}">
                <a16:creationId xmlns:a16="http://schemas.microsoft.com/office/drawing/2014/main" id="{7DD30F27-A44A-6DD9-A59B-584159E412E6}"/>
              </a:ext>
            </a:extLst>
          </p:cNvPr>
          <p:cNvSpPr>
            <a:spLocks noGrp="1"/>
          </p:cNvSpPr>
          <p:nvPr>
            <p:ph type="sldNum" sz="quarter" idx="5"/>
          </p:nvPr>
        </p:nvSpPr>
        <p:spPr/>
        <p:txBody>
          <a:bodyPr/>
          <a:lstStyle/>
          <a:p>
            <a:fld id="{E97DBE83-D233-ED45-93A8-CEF3AC6EA032}" type="slidenum">
              <a:rPr lang="en-US" smtClean="0"/>
              <a:t>5</a:t>
            </a:fld>
            <a:endParaRPr lang="en-US"/>
          </a:p>
        </p:txBody>
      </p:sp>
    </p:spTree>
    <p:extLst>
      <p:ext uri="{BB962C8B-B14F-4D97-AF65-F5344CB8AC3E}">
        <p14:creationId xmlns:p14="http://schemas.microsoft.com/office/powerpoint/2010/main" val="90637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E96A2-09F4-007B-E9F3-7F50D1F07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8AF68-DCC0-A187-39A6-E5BCAA805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7F873-2A41-03FE-FBD7-7EAFA35F9E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B89023-9BD6-C260-6F77-5951DB5D1CF6}"/>
              </a:ext>
            </a:extLst>
          </p:cNvPr>
          <p:cNvSpPr>
            <a:spLocks noGrp="1"/>
          </p:cNvSpPr>
          <p:nvPr>
            <p:ph type="sldNum" sz="quarter" idx="5"/>
          </p:nvPr>
        </p:nvSpPr>
        <p:spPr/>
        <p:txBody>
          <a:bodyPr/>
          <a:lstStyle/>
          <a:p>
            <a:fld id="{E97DBE83-D233-ED45-93A8-CEF3AC6EA032}" type="slidenum">
              <a:rPr lang="en-US" smtClean="0"/>
              <a:t>6</a:t>
            </a:fld>
            <a:endParaRPr lang="en-US"/>
          </a:p>
        </p:txBody>
      </p:sp>
    </p:spTree>
    <p:extLst>
      <p:ext uri="{BB962C8B-B14F-4D97-AF65-F5344CB8AC3E}">
        <p14:creationId xmlns:p14="http://schemas.microsoft.com/office/powerpoint/2010/main" val="23277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47609-DF33-C32B-932E-4EA4511C8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80EE2-35BA-7A23-BD33-B34FA7EB1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B4D3C-2BFB-A033-6E85-A24209F9EC8E}"/>
              </a:ext>
            </a:extLst>
          </p:cNvPr>
          <p:cNvSpPr>
            <a:spLocks noGrp="1"/>
          </p:cNvSpPr>
          <p:nvPr>
            <p:ph type="body" idx="1"/>
          </p:nvPr>
        </p:nvSpPr>
        <p:spPr/>
        <p:txBody>
          <a:bodyPr/>
          <a:lstStyle/>
          <a:p>
            <a:r>
              <a:rPr lang="en-US" sz="1200" kern="1200">
                <a:solidFill>
                  <a:schemeClr val="tx1"/>
                </a:solidFill>
                <a:effectLst/>
                <a:latin typeface="+mn-lt"/>
                <a:ea typeface="+mn-ea"/>
                <a:cs typeface="+mn-cs"/>
              </a:rPr>
              <a:t>A facilitator of professional learning may select this slide to pique interest of participants (e.g., as a Minds On activity), before introducing scenarios/case studies.</a:t>
            </a:r>
            <a:endParaRPr lang="en-US"/>
          </a:p>
        </p:txBody>
      </p:sp>
      <p:sp>
        <p:nvSpPr>
          <p:cNvPr id="4" name="Slide Number Placeholder 3">
            <a:extLst>
              <a:ext uri="{FF2B5EF4-FFF2-40B4-BE49-F238E27FC236}">
                <a16:creationId xmlns:a16="http://schemas.microsoft.com/office/drawing/2014/main" id="{2CA20F09-CD3E-01C3-C9DA-EEABA1BCA169}"/>
              </a:ext>
            </a:extLst>
          </p:cNvPr>
          <p:cNvSpPr>
            <a:spLocks noGrp="1"/>
          </p:cNvSpPr>
          <p:nvPr>
            <p:ph type="sldNum" sz="quarter" idx="5"/>
          </p:nvPr>
        </p:nvSpPr>
        <p:spPr/>
        <p:txBody>
          <a:bodyPr/>
          <a:lstStyle/>
          <a:p>
            <a:fld id="{E97DBE83-D233-ED45-93A8-CEF3AC6EA032}" type="slidenum">
              <a:rPr lang="en-US" smtClean="0"/>
              <a:t>8</a:t>
            </a:fld>
            <a:endParaRPr lang="en-US"/>
          </a:p>
        </p:txBody>
      </p:sp>
    </p:spTree>
    <p:extLst>
      <p:ext uri="{BB962C8B-B14F-4D97-AF65-F5344CB8AC3E}">
        <p14:creationId xmlns:p14="http://schemas.microsoft.com/office/powerpoint/2010/main" val="3554179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A20E-A4AF-D1B8-1A2A-F327E2842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84E08-FB9C-AD85-9C4A-2662D5C11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EAAEB-CE27-AA8B-CD8D-04AFC40300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facilitator of professional learning may select this slide to pique interest of participants (e.g., as a Minds On activity), before introducing scenarios/case studies.</a:t>
            </a:r>
            <a:endParaRPr lang="en-US"/>
          </a:p>
          <a:p>
            <a:endParaRPr lang="en-US"/>
          </a:p>
        </p:txBody>
      </p:sp>
      <p:sp>
        <p:nvSpPr>
          <p:cNvPr id="4" name="Slide Number Placeholder 3">
            <a:extLst>
              <a:ext uri="{FF2B5EF4-FFF2-40B4-BE49-F238E27FC236}">
                <a16:creationId xmlns:a16="http://schemas.microsoft.com/office/drawing/2014/main" id="{88A59239-5251-7FE6-8870-7287D700336E}"/>
              </a:ext>
            </a:extLst>
          </p:cNvPr>
          <p:cNvSpPr>
            <a:spLocks noGrp="1"/>
          </p:cNvSpPr>
          <p:nvPr>
            <p:ph type="sldNum" sz="quarter" idx="5"/>
          </p:nvPr>
        </p:nvSpPr>
        <p:spPr/>
        <p:txBody>
          <a:bodyPr/>
          <a:lstStyle/>
          <a:p>
            <a:fld id="{E97DBE83-D233-ED45-93A8-CEF3AC6EA032}" type="slidenum">
              <a:rPr lang="en-US" smtClean="0"/>
              <a:t>9</a:t>
            </a:fld>
            <a:endParaRPr lang="en-US"/>
          </a:p>
        </p:txBody>
      </p:sp>
    </p:spTree>
    <p:extLst>
      <p:ext uri="{BB962C8B-B14F-4D97-AF65-F5344CB8AC3E}">
        <p14:creationId xmlns:p14="http://schemas.microsoft.com/office/powerpoint/2010/main" val="34063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C5DD46E-1185-45DA-9223-7E3984767D44}" type="slidenum">
              <a:rPr lang="en-US" smtClean="0"/>
              <a:t>10</a:t>
            </a:fld>
            <a:endParaRPr lang="en-US"/>
          </a:p>
        </p:txBody>
      </p:sp>
    </p:spTree>
    <p:extLst>
      <p:ext uri="{BB962C8B-B14F-4D97-AF65-F5344CB8AC3E}">
        <p14:creationId xmlns:p14="http://schemas.microsoft.com/office/powerpoint/2010/main" val="82761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Presentation Slide</a:t>
            </a:r>
          </a:p>
          <a:p>
            <a:r>
              <a:rPr lang="en-US" dirty="0"/>
              <a:t>Bilingual logo in dark blue</a:t>
            </a:r>
          </a:p>
        </p:txBody>
      </p:sp>
      <p:sp>
        <p:nvSpPr>
          <p:cNvPr id="4" name="Slide Number Placeholder 3"/>
          <p:cNvSpPr>
            <a:spLocks noGrp="1"/>
          </p:cNvSpPr>
          <p:nvPr>
            <p:ph type="sldNum" sz="quarter" idx="5"/>
          </p:nvPr>
        </p:nvSpPr>
        <p:spPr/>
        <p:txBody>
          <a:bodyPr/>
          <a:lstStyle/>
          <a:p>
            <a:fld id="{E97DBE83-D233-ED45-93A8-CEF3AC6EA032}" type="slidenum">
              <a:rPr lang="en-US" smtClean="0"/>
              <a:t>11</a:t>
            </a:fld>
            <a:endParaRPr lang="en-US"/>
          </a:p>
        </p:txBody>
      </p:sp>
    </p:spTree>
    <p:extLst>
      <p:ext uri="{BB962C8B-B14F-4D97-AF65-F5344CB8AC3E}">
        <p14:creationId xmlns:p14="http://schemas.microsoft.com/office/powerpoint/2010/main" val="136743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AB-F8C2-9948-B72E-BDF75B897028}"/>
              </a:ext>
            </a:extLst>
          </p:cNvPr>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D3F40BBB-DB29-A64C-8A52-BB44A673E64E}"/>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01DB4DE1-7D91-2281-01A9-D271C1846B38}"/>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6860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2341-0CAC-0F41-B7BD-3F8B183C62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F02849-6B7A-9047-9800-A4093C0E93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6DBAF07A-584D-A5F1-4194-882E59580310}"/>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06128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4B71D-4FC3-F84E-A6A4-3E93AE42E2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9ACF6B-F0F9-3C42-88E5-C38D597FCB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8D1889C4-EA50-EFF5-6BA1-D8C7F10007F2}"/>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32024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2206-1161-5740-A412-6069E646B37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0FC55F7-B462-9440-9865-967EE6C0AFC0}"/>
              </a:ext>
            </a:extLst>
          </p:cNvPr>
          <p:cNvSpPr>
            <a:spLocks noGrp="1"/>
          </p:cNvSpPr>
          <p:nvPr>
            <p:ph type="ftr" sz="quarter" idx="11"/>
          </p:nvPr>
        </p:nvSpPr>
        <p:spPr/>
        <p:txBody>
          <a:bodyPr/>
          <a:lstStyle/>
          <a:p>
            <a:r>
              <a:rPr lang="en-US" dirty="0"/>
              <a:t>@</a:t>
            </a:r>
            <a:r>
              <a:rPr lang="en-US" dirty="0" err="1"/>
              <a:t>oct_oeeo</a:t>
            </a:r>
            <a:endParaRPr lang="en-US" dirty="0"/>
          </a:p>
        </p:txBody>
      </p:sp>
    </p:spTree>
    <p:extLst>
      <p:ext uri="{BB962C8B-B14F-4D97-AF65-F5344CB8AC3E}">
        <p14:creationId xmlns:p14="http://schemas.microsoft.com/office/powerpoint/2010/main" val="1160159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pic>
        <p:nvPicPr>
          <p:cNvPr id="6" name="Picture 5" descr="A teacher standing with a diverse group of students in and art gallery.">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2700" y="-68820"/>
            <a:ext cx="12450725" cy="69956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32909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1_Blank">
    <p:bg>
      <p:bgPr>
        <a:solidFill>
          <a:schemeClr val="bg1"/>
        </a:solidFill>
        <a:effectLst/>
      </p:bgPr>
    </p:bg>
    <p:spTree>
      <p:nvGrpSpPr>
        <p:cNvPr id="1" name=""/>
        <p:cNvGrpSpPr/>
        <p:nvPr/>
      </p:nvGrpSpPr>
      <p:grpSpPr>
        <a:xfrm>
          <a:off x="0" y="0"/>
          <a:ext cx="0" cy="0"/>
          <a:chOff x="0" y="0"/>
          <a:chExt cx="0" cy="0"/>
        </a:xfrm>
      </p:grpSpPr>
      <p:pic>
        <p:nvPicPr>
          <p:cNvPr id="6" name="Picture 5" descr="A group of students sitting at a table looking at a computer&#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3944" y="-68820"/>
            <a:ext cx="12442837" cy="69956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518038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2_Blank">
    <p:bg>
      <p:bgPr>
        <a:solidFill>
          <a:schemeClr val="bg1"/>
        </a:solidFill>
        <a:effectLst/>
      </p:bgPr>
    </p:bg>
    <p:spTree>
      <p:nvGrpSpPr>
        <p:cNvPr id="1" name=""/>
        <p:cNvGrpSpPr/>
        <p:nvPr/>
      </p:nvGrpSpPr>
      <p:grpSpPr>
        <a:xfrm>
          <a:off x="0" y="0"/>
          <a:ext cx="0" cy="0"/>
          <a:chOff x="0" y="0"/>
          <a:chExt cx="0" cy="0"/>
        </a:xfrm>
      </p:grpSpPr>
      <p:pic>
        <p:nvPicPr>
          <p:cNvPr id="6" name="Picture 5" descr="A teacher and student sitting at a table looking at a work book&#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8756" y="-60125"/>
            <a:ext cx="12442837" cy="697825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9063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9_Blank">
    <p:spTree>
      <p:nvGrpSpPr>
        <p:cNvPr id="1" name=""/>
        <p:cNvGrpSpPr/>
        <p:nvPr/>
      </p:nvGrpSpPr>
      <p:grpSpPr>
        <a:xfrm>
          <a:off x="0" y="0"/>
          <a:ext cx="0" cy="0"/>
          <a:chOff x="0" y="0"/>
          <a:chExt cx="0" cy="0"/>
        </a:xfrm>
      </p:grpSpPr>
      <p:pic>
        <p:nvPicPr>
          <p:cNvPr id="6" name="Picture 5" descr="A person writing on a whiteboard&#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flipH="1">
            <a:off x="-816008" y="-311471"/>
            <a:ext cx="13008008" cy="733337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7473"/>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362709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0_Blank">
    <p:spTree>
      <p:nvGrpSpPr>
        <p:cNvPr id="1" name=""/>
        <p:cNvGrpSpPr/>
        <p:nvPr/>
      </p:nvGrpSpPr>
      <p:grpSpPr>
        <a:xfrm>
          <a:off x="0" y="0"/>
          <a:ext cx="0" cy="0"/>
          <a:chOff x="0" y="0"/>
          <a:chExt cx="0" cy="0"/>
        </a:xfrm>
      </p:grpSpPr>
      <p:pic>
        <p:nvPicPr>
          <p:cNvPr id="6" name="Picture 5" descr="A teacher and students looking at a computer screen&#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3648" y="-389069"/>
            <a:ext cx="12450725" cy="828354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079273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4_Blank">
    <p:spTree>
      <p:nvGrpSpPr>
        <p:cNvPr id="1" name=""/>
        <p:cNvGrpSpPr/>
        <p:nvPr/>
      </p:nvGrpSpPr>
      <p:grpSpPr>
        <a:xfrm>
          <a:off x="0" y="0"/>
          <a:ext cx="0" cy="0"/>
          <a:chOff x="0" y="0"/>
          <a:chExt cx="0" cy="0"/>
        </a:xfrm>
      </p:grpSpPr>
      <p:pic>
        <p:nvPicPr>
          <p:cNvPr id="6" name="Picture 5" descr="A teacher and diverse group of students sitting at a table looking at a computer&#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72528" y="0"/>
            <a:ext cx="13293227" cy="746102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425057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3_Blank">
    <p:spTree>
      <p:nvGrpSpPr>
        <p:cNvPr id="1" name=""/>
        <p:cNvGrpSpPr/>
        <p:nvPr/>
      </p:nvGrpSpPr>
      <p:grpSpPr>
        <a:xfrm>
          <a:off x="0" y="0"/>
          <a:ext cx="0" cy="0"/>
          <a:chOff x="0" y="0"/>
          <a:chExt cx="0" cy="0"/>
        </a:xfrm>
      </p:grpSpPr>
      <p:pic>
        <p:nvPicPr>
          <p:cNvPr id="6" name="Picture 5" descr="A teacher and several children sitting at a table working with models of molecules &#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0" y="0"/>
            <a:ext cx="12450725" cy="699801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41252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C81A-8F9D-3149-B96C-65A4C572C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F33-574A-DA47-87A1-3721B03B6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1713CB81-6E28-AADA-361E-77557B784143}"/>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507927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3" name="Picture 12" descr="High school teacher calling on student in classroom">
            <a:extLst>
              <a:ext uri="{FF2B5EF4-FFF2-40B4-BE49-F238E27FC236}">
                <a16:creationId xmlns:a16="http://schemas.microsoft.com/office/drawing/2014/main" id="{0598172F-FFAE-C34E-811A-C0D722BFDEBA}"/>
              </a:ext>
            </a:extLst>
          </p:cNvPr>
          <p:cNvPicPr>
            <a:picLocks noChangeAspect="1"/>
          </p:cNvPicPr>
          <p:nvPr userDrawn="1"/>
        </p:nvPicPr>
        <p:blipFill>
          <a:blip r:embed="rId2"/>
          <a:stretch>
            <a:fillRect/>
          </a:stretch>
        </p:blipFill>
        <p:spPr>
          <a:xfrm>
            <a:off x="0" y="8964"/>
            <a:ext cx="13029477" cy="8677835"/>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2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03078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4" name="Picture 3" descr="Teacher explaining molecules to class">
            <a:extLst>
              <a:ext uri="{FF2B5EF4-FFF2-40B4-BE49-F238E27FC236}">
                <a16:creationId xmlns:a16="http://schemas.microsoft.com/office/drawing/2014/main" id="{901390F6-791D-1540-9349-70E1CFCE5DE9}"/>
              </a:ext>
            </a:extLst>
          </p:cNvPr>
          <p:cNvPicPr>
            <a:picLocks noChangeAspect="1"/>
          </p:cNvPicPr>
          <p:nvPr userDrawn="1"/>
        </p:nvPicPr>
        <p:blipFill>
          <a:blip r:embed="rId2"/>
          <a:stretch>
            <a:fillRect/>
          </a:stretch>
        </p:blipFill>
        <p:spPr>
          <a:xfrm flipH="1">
            <a:off x="-1864660" y="-13649"/>
            <a:ext cx="15007453" cy="1000985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7324"/>
            </a:schemeClr>
          </a:solidFill>
        </p:spPr>
        <p:txBody>
          <a:bodyPr/>
          <a:lstStyle>
            <a:lvl1pPr>
              <a:defRPr>
                <a:solidFill>
                  <a:srgbClr val="1D2A5B"/>
                </a:solidFill>
              </a:defRPr>
            </a:lvl1pPr>
          </a:lstStyle>
          <a:p>
            <a:r>
              <a:rPr lang="en-US" dirty="0"/>
              <a:t>Click to edit Master title style</a:t>
            </a:r>
          </a:p>
        </p:txBody>
      </p:sp>
      <p:pic>
        <p:nvPicPr>
          <p:cNvPr id="9" name="Picture 8" descr="Ontario College of Teachers logo with the tagline Ontario’s Teaching Regulator.">
            <a:extLst>
              <a:ext uri="{FF2B5EF4-FFF2-40B4-BE49-F238E27FC236}">
                <a16:creationId xmlns:a16="http://schemas.microsoft.com/office/drawing/2014/main" id="{F3CC9C09-45AF-0B43-A125-810916D8E6F4}"/>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204530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0" name="Picture 9" descr="Teacher smiling and writing on whiteboard">
            <a:extLst>
              <a:ext uri="{FF2B5EF4-FFF2-40B4-BE49-F238E27FC236}">
                <a16:creationId xmlns:a16="http://schemas.microsoft.com/office/drawing/2014/main" id="{2D05D86D-9CF2-D142-85B1-B14922505E4E}"/>
              </a:ext>
            </a:extLst>
          </p:cNvPr>
          <p:cNvPicPr>
            <a:picLocks noChangeAspect="1"/>
          </p:cNvPicPr>
          <p:nvPr userDrawn="1"/>
        </p:nvPicPr>
        <p:blipFill>
          <a:blip r:embed="rId2"/>
          <a:stretch>
            <a:fillRect/>
          </a:stretch>
        </p:blipFill>
        <p:spPr>
          <a:xfrm>
            <a:off x="-2062506" y="-1160060"/>
            <a:ext cx="14279590" cy="951043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191"/>
            </a:schemeClr>
          </a:solidFill>
        </p:spPr>
        <p:txBody>
          <a:bodyPr/>
          <a:lstStyle>
            <a:lvl1pPr>
              <a:defRPr>
                <a:solidFill>
                  <a:srgbClr val="1D2A5B"/>
                </a:solidFill>
              </a:defRPr>
            </a:lvl1pPr>
          </a:lstStyle>
          <a:p>
            <a:r>
              <a:rPr lang="en-US" dirty="0"/>
              <a:t>Click to edit Master title style</a:t>
            </a:r>
          </a:p>
        </p:txBody>
      </p:sp>
      <p:pic>
        <p:nvPicPr>
          <p:cNvPr id="6" name="Picture 5" descr="Ontario College of Teachers logo with the tagline Ontario’s Teaching Regulator.">
            <a:extLst>
              <a:ext uri="{FF2B5EF4-FFF2-40B4-BE49-F238E27FC236}">
                <a16:creationId xmlns:a16="http://schemas.microsoft.com/office/drawing/2014/main" id="{C04E1773-D841-9D4D-9705-15D22E2EABF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006320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5" name="Picture 4" descr="Teacher with students conducting scientific experiment">
            <a:extLst>
              <a:ext uri="{FF2B5EF4-FFF2-40B4-BE49-F238E27FC236}">
                <a16:creationId xmlns:a16="http://schemas.microsoft.com/office/drawing/2014/main" id="{23A20E88-3A9F-DB4D-9A03-83A9FA09A861}"/>
              </a:ext>
            </a:extLst>
          </p:cNvPr>
          <p:cNvPicPr>
            <a:picLocks noChangeAspect="1"/>
          </p:cNvPicPr>
          <p:nvPr userDrawn="1"/>
        </p:nvPicPr>
        <p:blipFill>
          <a:blip r:embed="rId2"/>
          <a:stretch>
            <a:fillRect/>
          </a:stretch>
        </p:blipFill>
        <p:spPr>
          <a:xfrm>
            <a:off x="0" y="-607219"/>
            <a:ext cx="12192000" cy="8072438"/>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8"/>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62008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pic>
        <p:nvPicPr>
          <p:cNvPr id="10" name="Picture 9" descr="Teacher showing scientific experiment to students">
            <a:extLst>
              <a:ext uri="{FF2B5EF4-FFF2-40B4-BE49-F238E27FC236}">
                <a16:creationId xmlns:a16="http://schemas.microsoft.com/office/drawing/2014/main" id="{902E2576-0E45-EF43-9A90-AEB45B08D5DB}"/>
              </a:ext>
            </a:extLst>
          </p:cNvPr>
          <p:cNvPicPr>
            <a:picLocks noChangeAspect="1"/>
          </p:cNvPicPr>
          <p:nvPr userDrawn="1"/>
        </p:nvPicPr>
        <p:blipFill>
          <a:blip r:embed="rId2"/>
          <a:stretch>
            <a:fillRect/>
          </a:stretch>
        </p:blipFill>
        <p:spPr>
          <a:xfrm flipH="1">
            <a:off x="-1125416" y="0"/>
            <a:ext cx="14944410" cy="9967804"/>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645"/>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841597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Blank">
    <p:spTree>
      <p:nvGrpSpPr>
        <p:cNvPr id="1" name=""/>
        <p:cNvGrpSpPr/>
        <p:nvPr/>
      </p:nvGrpSpPr>
      <p:grpSpPr>
        <a:xfrm>
          <a:off x="0" y="0"/>
          <a:ext cx="0" cy="0"/>
          <a:chOff x="0" y="0"/>
          <a:chExt cx="0" cy="0"/>
        </a:xfrm>
      </p:grpSpPr>
      <p:pic>
        <p:nvPicPr>
          <p:cNvPr id="13" name="Picture 12" descr="Student looking in microscope in science room">
            <a:extLst>
              <a:ext uri="{FF2B5EF4-FFF2-40B4-BE49-F238E27FC236}">
                <a16:creationId xmlns:a16="http://schemas.microsoft.com/office/drawing/2014/main" id="{AD4352A4-781B-AA4B-8320-0E4E121F3E38}"/>
              </a:ext>
            </a:extLst>
          </p:cNvPr>
          <p:cNvPicPr>
            <a:picLocks noChangeAspect="1"/>
          </p:cNvPicPr>
          <p:nvPr userDrawn="1"/>
        </p:nvPicPr>
        <p:blipFill>
          <a:blip r:embed="rId2"/>
          <a:stretch>
            <a:fillRect/>
          </a:stretch>
        </p:blipFill>
        <p:spPr>
          <a:xfrm>
            <a:off x="-410308" y="0"/>
            <a:ext cx="12772293" cy="8506546"/>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527"/>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688636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0_Blank">
    <p:spTree>
      <p:nvGrpSpPr>
        <p:cNvPr id="1" name=""/>
        <p:cNvGrpSpPr/>
        <p:nvPr/>
      </p:nvGrpSpPr>
      <p:grpSpPr>
        <a:xfrm>
          <a:off x="0" y="0"/>
          <a:ext cx="0" cy="0"/>
          <a:chOff x="0" y="0"/>
          <a:chExt cx="0" cy="0"/>
        </a:xfrm>
      </p:grpSpPr>
      <p:pic>
        <p:nvPicPr>
          <p:cNvPr id="4" name="Picture 3" descr="Student mixing chemicals in science class">
            <a:extLst>
              <a:ext uri="{FF2B5EF4-FFF2-40B4-BE49-F238E27FC236}">
                <a16:creationId xmlns:a16="http://schemas.microsoft.com/office/drawing/2014/main" id="{62D1A7EC-4995-CF47-8CEE-48D715886E92}"/>
              </a:ext>
            </a:extLst>
          </p:cNvPr>
          <p:cNvPicPr>
            <a:picLocks noChangeAspect="1"/>
          </p:cNvPicPr>
          <p:nvPr userDrawn="1"/>
        </p:nvPicPr>
        <p:blipFill>
          <a:blip r:embed="rId2"/>
          <a:stretch>
            <a:fillRect/>
          </a:stretch>
        </p:blipFill>
        <p:spPr>
          <a:xfrm>
            <a:off x="-1776046" y="-756140"/>
            <a:ext cx="16810892" cy="11212731"/>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324"/>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201293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7_Blank">
    <p:spTree>
      <p:nvGrpSpPr>
        <p:cNvPr id="1" name=""/>
        <p:cNvGrpSpPr/>
        <p:nvPr/>
      </p:nvGrpSpPr>
      <p:grpSpPr>
        <a:xfrm>
          <a:off x="0" y="0"/>
          <a:ext cx="0" cy="0"/>
          <a:chOff x="0" y="0"/>
          <a:chExt cx="0" cy="0"/>
        </a:xfrm>
      </p:grpSpPr>
      <p:pic>
        <p:nvPicPr>
          <p:cNvPr id="5" name="Picture 4" descr="Students looking through a microscope">
            <a:extLst>
              <a:ext uri="{FF2B5EF4-FFF2-40B4-BE49-F238E27FC236}">
                <a16:creationId xmlns:a16="http://schemas.microsoft.com/office/drawing/2014/main" id="{2B2B7330-32A2-B44D-B10E-4FFF5E7403F4}"/>
              </a:ext>
            </a:extLst>
          </p:cNvPr>
          <p:cNvPicPr>
            <a:picLocks noChangeAspect="1"/>
          </p:cNvPicPr>
          <p:nvPr userDrawn="1"/>
        </p:nvPicPr>
        <p:blipFill>
          <a:blip r:embed="rId2"/>
          <a:stretch>
            <a:fillRect/>
          </a:stretch>
        </p:blipFill>
        <p:spPr>
          <a:xfrm>
            <a:off x="-531769" y="-1518249"/>
            <a:ext cx="15716601" cy="1047937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85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18037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Blank">
    <p:spTree>
      <p:nvGrpSpPr>
        <p:cNvPr id="1" name=""/>
        <p:cNvGrpSpPr/>
        <p:nvPr/>
      </p:nvGrpSpPr>
      <p:grpSpPr>
        <a:xfrm>
          <a:off x="0" y="0"/>
          <a:ext cx="0" cy="0"/>
          <a:chOff x="0" y="0"/>
          <a:chExt cx="0" cy="0"/>
        </a:xfrm>
      </p:grpSpPr>
      <p:pic>
        <p:nvPicPr>
          <p:cNvPr id="5" name="Picture 4" descr="Colleagues discussing ideas in a modern office">
            <a:extLst>
              <a:ext uri="{FF2B5EF4-FFF2-40B4-BE49-F238E27FC236}">
                <a16:creationId xmlns:a16="http://schemas.microsoft.com/office/drawing/2014/main" id="{2F4B6FFE-C843-E645-875C-9A294B562A09}"/>
              </a:ext>
            </a:extLst>
          </p:cNvPr>
          <p:cNvPicPr>
            <a:picLocks noChangeAspect="1"/>
          </p:cNvPicPr>
          <p:nvPr userDrawn="1"/>
        </p:nvPicPr>
        <p:blipFill>
          <a:blip r:embed="rId2"/>
          <a:stretch>
            <a:fillRect/>
          </a:stretch>
        </p:blipFill>
        <p:spPr>
          <a:xfrm flipH="1">
            <a:off x="-79882" y="-374754"/>
            <a:ext cx="12288211" cy="81961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71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18779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Blank">
    <p:spTree>
      <p:nvGrpSpPr>
        <p:cNvPr id="1" name=""/>
        <p:cNvGrpSpPr/>
        <p:nvPr/>
      </p:nvGrpSpPr>
      <p:grpSpPr>
        <a:xfrm>
          <a:off x="0" y="0"/>
          <a:ext cx="0" cy="0"/>
          <a:chOff x="0" y="0"/>
          <a:chExt cx="0" cy="0"/>
        </a:xfrm>
      </p:grpSpPr>
      <p:pic>
        <p:nvPicPr>
          <p:cNvPr id="4" name="Picture 3" descr="Coworkers discussing at conference table">
            <a:extLst>
              <a:ext uri="{FF2B5EF4-FFF2-40B4-BE49-F238E27FC236}">
                <a16:creationId xmlns:a16="http://schemas.microsoft.com/office/drawing/2014/main" id="{03990E90-6F59-5642-98F0-6694679D46F1}"/>
              </a:ext>
            </a:extLst>
          </p:cNvPr>
          <p:cNvPicPr>
            <a:picLocks noChangeAspect="1"/>
          </p:cNvPicPr>
          <p:nvPr userDrawn="1"/>
        </p:nvPicPr>
        <p:blipFill>
          <a:blip r:embed="rId2"/>
          <a:stretch>
            <a:fillRect/>
          </a:stretch>
        </p:blipFill>
        <p:spPr>
          <a:xfrm flipH="1">
            <a:off x="-374754" y="-1"/>
            <a:ext cx="12566754" cy="8148755"/>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4"/>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66503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55F97AF1-8EC9-65FC-4C7E-6F52FFA37456}"/>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2525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Blank">
    <p:spTree>
      <p:nvGrpSpPr>
        <p:cNvPr id="1" name=""/>
        <p:cNvGrpSpPr/>
        <p:nvPr/>
      </p:nvGrpSpPr>
      <p:grpSpPr>
        <a:xfrm>
          <a:off x="0" y="0"/>
          <a:ext cx="0" cy="0"/>
          <a:chOff x="0" y="0"/>
          <a:chExt cx="0" cy="0"/>
        </a:xfrm>
      </p:grpSpPr>
      <p:pic>
        <p:nvPicPr>
          <p:cNvPr id="5" name="Picture 4" descr="Team working together in the office">
            <a:extLst>
              <a:ext uri="{FF2B5EF4-FFF2-40B4-BE49-F238E27FC236}">
                <a16:creationId xmlns:a16="http://schemas.microsoft.com/office/drawing/2014/main" id="{FAA6CB60-E933-264A-B749-BDB61B011D90}"/>
              </a:ext>
            </a:extLst>
          </p:cNvPr>
          <p:cNvPicPr>
            <a:picLocks noChangeAspect="1"/>
          </p:cNvPicPr>
          <p:nvPr userDrawn="1"/>
        </p:nvPicPr>
        <p:blipFill>
          <a:blip r:embed="rId2"/>
          <a:stretch>
            <a:fillRect/>
          </a:stretch>
        </p:blipFill>
        <p:spPr>
          <a:xfrm>
            <a:off x="-370347" y="-1"/>
            <a:ext cx="13526517" cy="9022081"/>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6096000" y="374650"/>
            <a:ext cx="5257799" cy="1325563"/>
          </a:xfrm>
          <a:solidFill>
            <a:schemeClr val="bg1">
              <a:alpha val="6162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688598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Blank">
    <p:spTree>
      <p:nvGrpSpPr>
        <p:cNvPr id="1" name=""/>
        <p:cNvGrpSpPr/>
        <p:nvPr/>
      </p:nvGrpSpPr>
      <p:grpSpPr>
        <a:xfrm>
          <a:off x="0" y="0"/>
          <a:ext cx="0" cy="0"/>
          <a:chOff x="0" y="0"/>
          <a:chExt cx="0" cy="0"/>
        </a:xfrm>
      </p:grpSpPr>
      <p:pic>
        <p:nvPicPr>
          <p:cNvPr id="10" name="Picture 9" descr="Models if molecules in science classroom">
            <a:extLst>
              <a:ext uri="{FF2B5EF4-FFF2-40B4-BE49-F238E27FC236}">
                <a16:creationId xmlns:a16="http://schemas.microsoft.com/office/drawing/2014/main" id="{455053F1-B478-D94A-9836-897C61580430}"/>
              </a:ext>
            </a:extLst>
          </p:cNvPr>
          <p:cNvPicPr>
            <a:picLocks noChangeAspect="1"/>
          </p:cNvPicPr>
          <p:nvPr userDrawn="1"/>
        </p:nvPicPr>
        <p:blipFill>
          <a:blip r:embed="rId2"/>
          <a:stretch>
            <a:fillRect/>
          </a:stretch>
        </p:blipFill>
        <p:spPr>
          <a:xfrm>
            <a:off x="-1723869" y="-479686"/>
            <a:ext cx="13915870" cy="9268187"/>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820"/>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C7F45C3E-7A72-4C4E-A655-D30C0810C1B6}"/>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948115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2_Blank">
    <p:spTree>
      <p:nvGrpSpPr>
        <p:cNvPr id="1" name=""/>
        <p:cNvGrpSpPr/>
        <p:nvPr/>
      </p:nvGrpSpPr>
      <p:grpSpPr>
        <a:xfrm>
          <a:off x="0" y="0"/>
          <a:ext cx="0" cy="0"/>
          <a:chOff x="0" y="0"/>
          <a:chExt cx="0" cy="0"/>
        </a:xfrm>
      </p:grpSpPr>
      <p:pic>
        <p:nvPicPr>
          <p:cNvPr id="6" name="Picture 5" descr="School desk with books and pencils with chalkboard in background">
            <a:extLst>
              <a:ext uri="{FF2B5EF4-FFF2-40B4-BE49-F238E27FC236}">
                <a16:creationId xmlns:a16="http://schemas.microsoft.com/office/drawing/2014/main" id="{543A63D9-A691-B846-91D5-72C359A261B4}"/>
              </a:ext>
            </a:extLst>
          </p:cNvPr>
          <p:cNvPicPr>
            <a:picLocks noChangeAspect="1"/>
          </p:cNvPicPr>
          <p:nvPr userDrawn="1"/>
        </p:nvPicPr>
        <p:blipFill>
          <a:blip r:embed="rId2"/>
          <a:stretch>
            <a:fillRect/>
          </a:stretch>
        </p:blipFill>
        <p:spPr>
          <a:xfrm>
            <a:off x="0" y="0"/>
            <a:ext cx="12192000" cy="8131968"/>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p:spPr>
        <p:txBody>
          <a:bodyPr/>
          <a:lstStyle>
            <a:lvl1pPr>
              <a:defRPr>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E1B12E32-18CB-014B-8C18-D82C43E677A5}"/>
              </a:ext>
            </a:extLst>
          </p:cNvPr>
          <p:cNvPicPr>
            <a:picLocks noChangeAspect="1"/>
          </p:cNvPicPr>
          <p:nvPr userDrawn="1"/>
        </p:nvPicPr>
        <p:blipFill>
          <a:blip r:embed="rId3"/>
          <a:srcRect/>
          <a:stretch/>
        </p:blipFill>
        <p:spPr>
          <a:xfrm>
            <a:off x="299187" y="234000"/>
            <a:ext cx="3615078" cy="1368944"/>
          </a:xfrm>
          <a:prstGeom prst="rect">
            <a:avLst/>
          </a:prstGeom>
        </p:spPr>
      </p:pic>
    </p:spTree>
    <p:extLst>
      <p:ext uri="{BB962C8B-B14F-4D97-AF65-F5344CB8AC3E}">
        <p14:creationId xmlns:p14="http://schemas.microsoft.com/office/powerpoint/2010/main" val="1590161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pic>
        <p:nvPicPr>
          <p:cNvPr id="4" name="Picture 3" descr="Pencils">
            <a:extLst>
              <a:ext uri="{FF2B5EF4-FFF2-40B4-BE49-F238E27FC236}">
                <a16:creationId xmlns:a16="http://schemas.microsoft.com/office/drawing/2014/main" id="{6F68B3DA-2BB8-AA4F-8D11-CB3CA0E19D74}"/>
              </a:ext>
            </a:extLst>
          </p:cNvPr>
          <p:cNvPicPr>
            <a:picLocks noChangeAspect="1"/>
          </p:cNvPicPr>
          <p:nvPr userDrawn="1"/>
        </p:nvPicPr>
        <p:blipFill>
          <a:blip r:embed="rId2"/>
          <a:stretch>
            <a:fillRect/>
          </a:stretch>
        </p:blipFill>
        <p:spPr>
          <a:xfrm flipH="1">
            <a:off x="-1126671" y="-1"/>
            <a:ext cx="13318670" cy="9559787"/>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2766218"/>
            <a:ext cx="10548938" cy="1325563"/>
          </a:xfrm>
          <a:solidFill>
            <a:schemeClr val="bg1">
              <a:alpha val="66891"/>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25969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8_Blank">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3F53DFD0-1604-4749-B9C6-541FD46B976F}"/>
              </a:ext>
            </a:extLst>
          </p:cNvPr>
          <p:cNvPicPr>
            <a:picLocks noChangeAspect="1"/>
          </p:cNvPicPr>
          <p:nvPr userDrawn="1"/>
        </p:nvPicPr>
        <p:blipFill>
          <a:blip r:embed="rId2"/>
          <a:stretch>
            <a:fillRect/>
          </a:stretch>
        </p:blipFill>
        <p:spPr>
          <a:xfrm>
            <a:off x="0" y="-631030"/>
            <a:ext cx="13853114" cy="922639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2766218"/>
            <a:ext cx="10548938" cy="1325563"/>
          </a:xfrm>
          <a:solidFill>
            <a:schemeClr val="bg1">
              <a:alpha val="61617"/>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848733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6_Blank">
    <p:spTree>
      <p:nvGrpSpPr>
        <p:cNvPr id="1" name=""/>
        <p:cNvGrpSpPr/>
        <p:nvPr/>
      </p:nvGrpSpPr>
      <p:grpSpPr>
        <a:xfrm>
          <a:off x="0" y="0"/>
          <a:ext cx="0" cy="0"/>
          <a:chOff x="0" y="0"/>
          <a:chExt cx="0" cy="0"/>
        </a:xfrm>
      </p:grpSpPr>
      <p:pic>
        <p:nvPicPr>
          <p:cNvPr id="5" name="Picture 4" descr="Long and short pencils">
            <a:extLst>
              <a:ext uri="{FF2B5EF4-FFF2-40B4-BE49-F238E27FC236}">
                <a16:creationId xmlns:a16="http://schemas.microsoft.com/office/drawing/2014/main" id="{7CEADFBA-FA42-D243-9D39-F8BF1FF1ECDE}"/>
              </a:ext>
            </a:extLst>
          </p:cNvPr>
          <p:cNvPicPr>
            <a:picLocks noChangeAspect="1"/>
          </p:cNvPicPr>
          <p:nvPr userDrawn="1"/>
        </p:nvPicPr>
        <p:blipFill>
          <a:blip r:embed="rId2"/>
          <a:stretch>
            <a:fillRect/>
          </a:stretch>
        </p:blipFill>
        <p:spPr>
          <a:xfrm>
            <a:off x="-2759529" y="-326571"/>
            <a:ext cx="14951529" cy="9967686"/>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16"/>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423733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10" name="Picture 9" descr="Colored pencils on black background">
            <a:extLst>
              <a:ext uri="{FF2B5EF4-FFF2-40B4-BE49-F238E27FC236}">
                <a16:creationId xmlns:a16="http://schemas.microsoft.com/office/drawing/2014/main" id="{58474182-EEE3-2747-9C9C-FA6B69E4B98E}"/>
              </a:ext>
            </a:extLst>
          </p:cNvPr>
          <p:cNvPicPr>
            <a:picLocks noChangeAspect="1"/>
          </p:cNvPicPr>
          <p:nvPr userDrawn="1"/>
        </p:nvPicPr>
        <p:blipFill>
          <a:blip r:embed="rId2"/>
          <a:stretch>
            <a:fillRect/>
          </a:stretch>
        </p:blipFill>
        <p:spPr>
          <a:xfrm>
            <a:off x="-509954" y="-631031"/>
            <a:ext cx="14421155" cy="9604714"/>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p:spPr>
        <p:txBody>
          <a:bodyPr/>
          <a:lstStyle>
            <a:lvl1pPr>
              <a:defRPr>
                <a:solidFill>
                  <a:srgbClr val="00CEE0"/>
                </a:solidFill>
              </a:defRPr>
            </a:lvl1pPr>
          </a:lstStyle>
          <a:p>
            <a:r>
              <a:rPr lang="en-US" dirty="0"/>
              <a:t>Click to edit Master title style</a:t>
            </a:r>
          </a:p>
        </p:txBody>
      </p:sp>
      <p:pic>
        <p:nvPicPr>
          <p:cNvPr id="8" name="Picture 7">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4000"/>
            <a:ext cx="3615078" cy="1408817"/>
          </a:xfrm>
          <a:prstGeom prst="rect">
            <a:avLst/>
          </a:prstGeom>
        </p:spPr>
      </p:pic>
    </p:spTree>
    <p:extLst>
      <p:ext uri="{BB962C8B-B14F-4D97-AF65-F5344CB8AC3E}">
        <p14:creationId xmlns:p14="http://schemas.microsoft.com/office/powerpoint/2010/main" val="2401140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5414" y="2131484"/>
            <a:ext cx="10561173" cy="1440000"/>
          </a:xfrm>
          <a:prstGeom prst="rect">
            <a:avLst/>
          </a:prstGeom>
        </p:spPr>
        <p:txBody>
          <a:bodyPr>
            <a:normAutofit/>
          </a:bodyPr>
          <a:lstStyle>
            <a:lvl1pPr>
              <a:defRPr sz="4800" b="0" i="0" cap="none" baseline="0">
                <a:latin typeface="Arial Regular"/>
              </a:defRPr>
            </a:lvl1pPr>
          </a:lstStyle>
          <a:p>
            <a:r>
              <a:rPr lang="en-CA"/>
              <a:t>Click to edit Master title style</a:t>
            </a:r>
            <a:endParaRPr lang="en-US"/>
          </a:p>
        </p:txBody>
      </p:sp>
      <p:sp>
        <p:nvSpPr>
          <p:cNvPr id="3" name="Subtitle 2"/>
          <p:cNvSpPr>
            <a:spLocks noGrp="1"/>
          </p:cNvSpPr>
          <p:nvPr>
            <p:ph type="subTitle" idx="1"/>
          </p:nvPr>
        </p:nvSpPr>
        <p:spPr>
          <a:xfrm>
            <a:off x="815414" y="3692624"/>
            <a:ext cx="10561173" cy="1752600"/>
          </a:xfrm>
          <a:prstGeom prst="rect">
            <a:avLst/>
          </a:prstGeom>
        </p:spPr>
        <p:txBody>
          <a:bodyPr/>
          <a:lstStyle>
            <a:lvl1pPr marL="0" indent="0" algn="l">
              <a:buNone/>
              <a:defRPr b="0" i="0">
                <a:solidFill>
                  <a:srgbClr val="1B2A5B"/>
                </a:solidFill>
                <a:latin typeface="Arial Regul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597752708"/>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C81A-8F9D-3149-B96C-65A4C572C8C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C73CF33-574A-DA47-87A1-3721B03B6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9A976D-338B-0442-B0F6-8E4B5CE3D33D}"/>
              </a:ext>
            </a:extLst>
          </p:cNvPr>
          <p:cNvSpPr>
            <a:spLocks noGrp="1"/>
          </p:cNvSpPr>
          <p:nvPr>
            <p:ph type="ftr" sz="quarter" idx="11"/>
          </p:nvPr>
        </p:nvSpPr>
        <p:spPr/>
        <p:txBody>
          <a:bodyPr/>
          <a:lstStyle/>
          <a:p>
            <a:r>
              <a:rPr lang="en-US" dirty="0"/>
              <a:t>@oct_oeeo</a:t>
            </a:r>
          </a:p>
        </p:txBody>
      </p:sp>
      <p:sp>
        <p:nvSpPr>
          <p:cNvPr id="6" name="Slide Number Placeholder 5">
            <a:extLst>
              <a:ext uri="{FF2B5EF4-FFF2-40B4-BE49-F238E27FC236}">
                <a16:creationId xmlns:a16="http://schemas.microsoft.com/office/drawing/2014/main" id="{29349259-6827-304B-B04B-619091A2F958}"/>
              </a:ext>
            </a:extLst>
          </p:cNvPr>
          <p:cNvSpPr>
            <a:spLocks noGrp="1"/>
          </p:cNvSpPr>
          <p:nvPr>
            <p:ph type="sldNum" sz="quarter" idx="12"/>
          </p:nvPr>
        </p:nvSpPr>
        <p:spPr/>
        <p:txBody>
          <a:bodyPr/>
          <a:lstStyle/>
          <a:p>
            <a:fld id="{32651F80-7784-DB48-AB9A-F0A9A854A176}" type="slidenum">
              <a:rPr lang="en-US" smtClean="0"/>
              <a:t>‹#›</a:t>
            </a:fld>
            <a:endParaRPr lang="en-US" dirty="0"/>
          </a:p>
        </p:txBody>
      </p:sp>
    </p:spTree>
    <p:extLst>
      <p:ext uri="{BB962C8B-B14F-4D97-AF65-F5344CB8AC3E}">
        <p14:creationId xmlns:p14="http://schemas.microsoft.com/office/powerpoint/2010/main" val="182254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1D2A5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9BC2FA-FFD1-9A41-AB0F-674FD370CDE9}"/>
              </a:ext>
            </a:extLst>
          </p:cNvPr>
          <p:cNvSpPr>
            <a:spLocks noGrp="1"/>
          </p:cNvSpPr>
          <p:nvPr>
            <p:ph type="title" hasCustomPrompt="1"/>
          </p:nvPr>
        </p:nvSpPr>
        <p:spPr>
          <a:xfrm>
            <a:off x="912430" y="2085015"/>
            <a:ext cx="10512808" cy="2687969"/>
          </a:xfrm>
          <a:solidFill>
            <a:srgbClr val="1D2A5B"/>
          </a:solidFill>
        </p:spPr>
        <p:txBody>
          <a:bodyPr>
            <a:normAutofit/>
          </a:bodyPr>
          <a:lstStyle/>
          <a:p>
            <a:pPr>
              <a:lnSpc>
                <a:spcPct val="100000"/>
              </a:lnSpc>
            </a:pPr>
            <a:r>
              <a:rPr lang="en-CA" sz="2400" b="0" dirty="0">
                <a:solidFill>
                  <a:srgbClr val="00CEE0"/>
                </a:solidFill>
                <a:latin typeface="Arial Black" panose="020B0A04020102020204" pitchFamily="34" charset="0"/>
              </a:rPr>
              <a:t>This title slide background is set in the College’s dark blue and the type colour set in cyan blue.</a:t>
            </a:r>
            <a:br>
              <a:rPr lang="en-CA" sz="2400" b="0" dirty="0">
                <a:solidFill>
                  <a:srgbClr val="00CEE0"/>
                </a:solidFill>
                <a:latin typeface="Arial Black" panose="020B0A04020102020204" pitchFamily="34" charset="0"/>
              </a:rPr>
            </a:br>
            <a:br>
              <a:rPr lang="en-CA" sz="2400" b="0" dirty="0">
                <a:solidFill>
                  <a:srgbClr val="00CEE0"/>
                </a:solidFill>
                <a:latin typeface="Arial Black" panose="020B0A04020102020204" pitchFamily="34" charset="0"/>
              </a:rPr>
            </a:br>
            <a:r>
              <a:rPr lang="en-CA" sz="2400" b="0" dirty="0">
                <a:solidFill>
                  <a:srgbClr val="00CEE0"/>
                </a:solidFill>
                <a:latin typeface="Arial Black" panose="020B0A04020102020204" pitchFamily="34" charset="0"/>
              </a:rPr>
              <a:t>The logo and tagline appear in the same cyan blue.</a:t>
            </a:r>
            <a:endParaRPr lang="ru-RU" sz="2400" b="0" dirty="0">
              <a:solidFill>
                <a:srgbClr val="00CEE0"/>
              </a:solidFill>
              <a:latin typeface="Arial Black" panose="020B0A04020102020204" pitchFamily="34" charset="0"/>
            </a:endParaRPr>
          </a:p>
        </p:txBody>
      </p:sp>
      <p:pic>
        <p:nvPicPr>
          <p:cNvPr id="9" name="Picture 8" descr="Ontario College of Teachers logo with the tagline Ontario’s Teaching Regulator.">
            <a:extLst>
              <a:ext uri="{FF2B5EF4-FFF2-40B4-BE49-F238E27FC236}">
                <a16:creationId xmlns:a16="http://schemas.microsoft.com/office/drawing/2014/main" id="{AA67619E-16A4-C745-833A-B76DD791CCAD}"/>
              </a:ext>
            </a:extLst>
          </p:cNvPr>
          <p:cNvPicPr>
            <a:picLocks noChangeAspect="1"/>
          </p:cNvPicPr>
          <p:nvPr userDrawn="1"/>
        </p:nvPicPr>
        <p:blipFill>
          <a:blip r:embed="rId2"/>
          <a:srcRect/>
          <a:stretch/>
        </p:blipFill>
        <p:spPr>
          <a:xfrm>
            <a:off x="299187" y="233271"/>
            <a:ext cx="3615078" cy="1422107"/>
          </a:xfrm>
          <a:prstGeom prst="rect">
            <a:avLst/>
          </a:prstGeom>
        </p:spPr>
      </p:pic>
    </p:spTree>
    <p:extLst>
      <p:ext uri="{BB962C8B-B14F-4D97-AF65-F5344CB8AC3E}">
        <p14:creationId xmlns:p14="http://schemas.microsoft.com/office/powerpoint/2010/main" val="241461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A814-D3F3-BE46-8419-28F379A1E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4A416-1401-E249-8888-F978B5932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7996A-CEBC-A14A-9B90-048961EA53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978AAA-B46A-2896-7241-9F19E303D0EB}"/>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2705652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1D2A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solidFill>
                  <a:srgbClr val="00CEE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rgbClr val="00CEE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Footer Placeholder 4">
            <a:extLst>
              <a:ext uri="{FF2B5EF4-FFF2-40B4-BE49-F238E27FC236}">
                <a16:creationId xmlns:a16="http://schemas.microsoft.com/office/drawing/2014/main" id="{03653D55-799F-0DB9-1D83-884A2E9C8094}"/>
              </a:ext>
            </a:extLst>
          </p:cNvPr>
          <p:cNvSpPr>
            <a:spLocks noGrp="1"/>
          </p:cNvSpPr>
          <p:nvPr>
            <p:ph type="ftr" sz="quarter" idx="11"/>
          </p:nvPr>
        </p:nvSpPr>
        <p:spPr>
          <a:xfrm>
            <a:off x="831850" y="6335521"/>
            <a:ext cx="4114800" cy="365125"/>
          </a:xfrm>
          <a:prstGeom prst="rect">
            <a:avLst/>
          </a:prstGeom>
        </p:spPr>
        <p:txBody>
          <a:bodyPr/>
          <a:lstStyle>
            <a:lvl1pPr>
              <a:defRPr>
                <a:solidFill>
                  <a:srgbClr val="00CEE0"/>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088276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1D2A5B"/>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F80636E-601F-A645-B164-B03FFF9FFF24}"/>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a:lstStyle>
          <a:p>
            <a:r>
              <a:rPr lang="en-US" dirty="0">
                <a:solidFill>
                  <a:srgbClr val="00CEE0"/>
                </a:solidFill>
              </a:rPr>
              <a:t>Questions?</a:t>
            </a:r>
          </a:p>
        </p:txBody>
      </p:sp>
      <p:pic>
        <p:nvPicPr>
          <p:cNvPr id="4" name="Picture 3">
            <a:extLst>
              <a:ext uri="{FF2B5EF4-FFF2-40B4-BE49-F238E27FC236}">
                <a16:creationId xmlns:a16="http://schemas.microsoft.com/office/drawing/2014/main" id="{853B7F79-2A6C-B948-8816-F4A6F045F50E}"/>
              </a:ext>
            </a:extLst>
          </p:cNvPr>
          <p:cNvPicPr>
            <a:picLocks noChangeAspect="1"/>
          </p:cNvPicPr>
          <p:nvPr userDrawn="1"/>
        </p:nvPicPr>
        <p:blipFill>
          <a:blip r:embed="rId2"/>
          <a:srcRect/>
          <a:stretch/>
        </p:blipFill>
        <p:spPr>
          <a:xfrm>
            <a:off x="226800" y="6307200"/>
            <a:ext cx="2553890" cy="371475"/>
          </a:xfrm>
          <a:prstGeom prst="rect">
            <a:avLst/>
          </a:prstGeom>
        </p:spPr>
      </p:pic>
    </p:spTree>
    <p:extLst>
      <p:ext uri="{BB962C8B-B14F-4D97-AF65-F5344CB8AC3E}">
        <p14:creationId xmlns:p14="http://schemas.microsoft.com/office/powerpoint/2010/main" val="3892113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1D2A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417F5-5BD9-8B41-9564-E8C56E0D51DE}"/>
              </a:ext>
            </a:extLst>
          </p:cNvPr>
          <p:cNvPicPr>
            <a:picLocks noChangeAspect="1"/>
          </p:cNvPicPr>
          <p:nvPr userDrawn="1"/>
        </p:nvPicPr>
        <p:blipFill>
          <a:blip r:embed="rId2"/>
          <a:srcRect/>
          <a:stretch/>
        </p:blipFill>
        <p:spPr>
          <a:xfrm>
            <a:off x="3961400" y="3206750"/>
            <a:ext cx="4318000" cy="635000"/>
          </a:xfrm>
          <a:prstGeom prst="rect">
            <a:avLst/>
          </a:prstGeom>
        </p:spPr>
      </p:pic>
    </p:spTree>
    <p:extLst>
      <p:ext uri="{BB962C8B-B14F-4D97-AF65-F5344CB8AC3E}">
        <p14:creationId xmlns:p14="http://schemas.microsoft.com/office/powerpoint/2010/main" val="3774751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324D93-C2AF-F949-BAA5-E9BED0290E50}"/>
              </a:ext>
            </a:extLst>
          </p:cNvPr>
          <p:cNvSpPr>
            <a:spLocks noGrp="1"/>
          </p:cNvSpPr>
          <p:nvPr>
            <p:ph type="title" hasCustomPrompt="1"/>
          </p:nvPr>
        </p:nvSpPr>
        <p:spPr>
          <a:xfrm>
            <a:off x="912430" y="2085015"/>
            <a:ext cx="10512808" cy="2687969"/>
          </a:xfrm>
        </p:spPr>
        <p:txBody>
          <a:bodyPr>
            <a:normAutofit/>
          </a:bodyPr>
          <a:lstStyle/>
          <a:p>
            <a:pPr>
              <a:lnSpc>
                <a:spcPct val="100000"/>
              </a:lnSpc>
            </a:pPr>
            <a:r>
              <a:rPr lang="en-CA" sz="2400" b="0" dirty="0">
                <a:latin typeface="Arial Black" panose="020B0A04020102020204" pitchFamily="34" charset="0"/>
              </a:rPr>
              <a:t>This title slide background is set in white and the type colour set in the College’s dark blue.</a:t>
            </a:r>
            <a:br>
              <a:rPr lang="en-CA" sz="2400" b="0" dirty="0">
                <a:latin typeface="Arial Black" panose="020B0A04020102020204" pitchFamily="34" charset="0"/>
              </a:rPr>
            </a:br>
            <a:br>
              <a:rPr lang="en-CA" sz="2400" b="0" dirty="0">
                <a:latin typeface="Arial Black" panose="020B0A04020102020204" pitchFamily="34" charset="0"/>
              </a:rPr>
            </a:br>
            <a:r>
              <a:rPr lang="en-CA" sz="2400" b="0" dirty="0">
                <a:latin typeface="Arial Black" panose="020B0A04020102020204" pitchFamily="34" charset="0"/>
              </a:rPr>
              <a:t>The logo and tagline appear in the same dark blue.</a:t>
            </a:r>
            <a:endParaRPr lang="ru-RU" sz="2400" b="0" dirty="0">
              <a:latin typeface="Arial Black" panose="020B0A04020102020204" pitchFamily="34" charset="0"/>
            </a:endParaRPr>
          </a:p>
        </p:txBody>
      </p:sp>
      <p:pic>
        <p:nvPicPr>
          <p:cNvPr id="5" name="Picture 4" descr="Ontario College of Teachers logo with the tagline Ontario’s Teaching Regulator.">
            <a:extLst>
              <a:ext uri="{FF2B5EF4-FFF2-40B4-BE49-F238E27FC236}">
                <a16:creationId xmlns:a16="http://schemas.microsoft.com/office/drawing/2014/main" id="{5DA88944-92D4-334C-9505-57D5F0D10ABD}"/>
              </a:ext>
            </a:extLst>
          </p:cNvPr>
          <p:cNvPicPr>
            <a:picLocks noChangeAspect="1"/>
          </p:cNvPicPr>
          <p:nvPr userDrawn="1"/>
        </p:nvPicPr>
        <p:blipFill>
          <a:blip r:embed="rId2"/>
          <a:srcRect/>
          <a:stretch/>
        </p:blipFill>
        <p:spPr>
          <a:xfrm>
            <a:off x="299187" y="233271"/>
            <a:ext cx="3615078" cy="1422108"/>
          </a:xfrm>
          <a:prstGeom prst="rect">
            <a:avLst/>
          </a:prstGeom>
        </p:spPr>
      </p:pic>
    </p:spTree>
    <p:extLst>
      <p:ext uri="{BB962C8B-B14F-4D97-AF65-F5344CB8AC3E}">
        <p14:creationId xmlns:p14="http://schemas.microsoft.com/office/powerpoint/2010/main" val="132190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rgbClr val="1D2A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660BA5B8-3008-5E45-B166-E617C023EF59}"/>
              </a:ext>
            </a:extLst>
          </p:cNvPr>
          <p:cNvSpPr>
            <a:spLocks noGrp="1"/>
          </p:cNvSpPr>
          <p:nvPr>
            <p:ph type="ftr" sz="quarter" idx="11"/>
          </p:nvPr>
        </p:nvSpPr>
        <p:spPr>
          <a:xfrm>
            <a:off x="831850" y="6383654"/>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469673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F80636E-601F-A645-B164-B03FFF9FFF24}"/>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a:lstStyle>
          <a:p>
            <a:r>
              <a:rPr lang="en-US" dirty="0"/>
              <a:t>Questions?</a:t>
            </a:r>
          </a:p>
        </p:txBody>
      </p:sp>
      <p:sp>
        <p:nvSpPr>
          <p:cNvPr id="2" name="Footer Placeholder 4">
            <a:extLst>
              <a:ext uri="{FF2B5EF4-FFF2-40B4-BE49-F238E27FC236}">
                <a16:creationId xmlns:a16="http://schemas.microsoft.com/office/drawing/2014/main" id="{207D94AA-5661-506B-3A76-BF7F35E204A4}"/>
              </a:ext>
            </a:extLst>
          </p:cNvPr>
          <p:cNvSpPr>
            <a:spLocks noGrp="1"/>
          </p:cNvSpPr>
          <p:nvPr>
            <p:ph type="ftr" sz="quarter" idx="11"/>
          </p:nvPr>
        </p:nvSpPr>
        <p:spPr>
          <a:xfrm>
            <a:off x="838200" y="6310312"/>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9803875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3" descr="Ontario College of Teachers bilingual logo." title="Ontario College of Teachers">
            <a:extLst>
              <a:ext uri="{FF2B5EF4-FFF2-40B4-BE49-F238E27FC236}">
                <a16:creationId xmlns:a16="http://schemas.microsoft.com/office/drawing/2014/main" id="{6C8417F5-5BD9-8B41-9564-E8C56E0D51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1400" y="3206750"/>
            <a:ext cx="4318000" cy="635000"/>
          </a:xfrm>
          <a:prstGeom prst="rect">
            <a:avLst/>
          </a:prstGeom>
        </p:spPr>
      </p:pic>
    </p:spTree>
    <p:extLst>
      <p:ext uri="{BB962C8B-B14F-4D97-AF65-F5344CB8AC3E}">
        <p14:creationId xmlns:p14="http://schemas.microsoft.com/office/powerpoint/2010/main" val="168373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5179-C359-0E43-ACFF-F37B6344E5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FF15E-5EB1-9D48-B399-127433F7F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BA3625-A6FA-AE44-ABB8-47C020E26849}"/>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82B79C0-24FA-C843-BD76-7EE4EE73E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5E53C-CC62-4546-89DA-E1482FBE86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59D3B90-4A91-3884-0123-075DAEAC9BDB}"/>
              </a:ext>
            </a:extLst>
          </p:cNvPr>
          <p:cNvSpPr>
            <a:spLocks noGrp="1"/>
          </p:cNvSpPr>
          <p:nvPr>
            <p:ph type="ftr" sz="quarter" idx="10"/>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5216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2206-1161-5740-A412-6069E646B37C}"/>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3BD0E75D-3CA0-9311-E2B4-E52FCCBFCEEC}"/>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4023317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7E9DD20-7D04-A3C4-A1CF-4F57946E75CD}"/>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95879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AAD6-433B-CF40-A899-2A2AB8C53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120A22-8A5F-6146-85F5-233E3DE2E7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86F58-4BAA-144A-9F75-46C07A0E8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A20AA246-5923-D504-AA77-EA9B817F9297}"/>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65041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B188-441A-5B4A-A1CC-A69C21E21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E93885-85AF-DD49-A2E0-216FA4D65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B81296-EAD7-1043-9468-982FF8E92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9DA00FC-57FC-27D5-0AF2-12628B2E991C}"/>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4336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B568D-7C43-4D4F-9E9E-7CB5D4A24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1EFD7A-473C-EC45-B8B8-56E763529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A87B8F49-B7DB-EB7B-4D81-1B0CF2CD36C6}"/>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
        <p:nvSpPr>
          <p:cNvPr id="4" name="Rectangle 3">
            <a:extLst>
              <a:ext uri="{FF2B5EF4-FFF2-40B4-BE49-F238E27FC236}">
                <a16:creationId xmlns:a16="http://schemas.microsoft.com/office/drawing/2014/main" id="{33151036-CD7A-EA99-5FC9-326DA8135921}"/>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44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00CE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CEE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CEE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CEE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CEE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CEE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884" userDrawn="1">
          <p15:clr>
            <a:srgbClr val="F26B43"/>
          </p15:clr>
        </p15:guide>
        <p15:guide id="4" orient="horz" pos="210" userDrawn="1">
          <p15:clr>
            <a:srgbClr val="F26B43"/>
          </p15:clr>
        </p15:guide>
        <p15:guide id="5" orient="horz" pos="1071" userDrawn="1">
          <p15:clr>
            <a:srgbClr val="F26B43"/>
          </p15:clr>
        </p15:guide>
        <p15:guide id="6" pos="7151" userDrawn="1">
          <p15:clr>
            <a:srgbClr val="F26B43"/>
          </p15:clr>
        </p15:guide>
        <p15:guide id="7" pos="5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B568D-7C43-4D4F-9E9E-7CB5D4A24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1EFD7A-473C-EC45-B8B8-56E763529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1B17DB3-4F7E-6747-90E2-CAC76BD4E5C6}"/>
              </a:ext>
            </a:extLst>
          </p:cNvPr>
          <p:cNvSpPr>
            <a:spLocks noGrp="1"/>
          </p:cNvSpPr>
          <p:nvPr>
            <p:ph type="ftr" sz="quarter" idx="3"/>
          </p:nvPr>
        </p:nvSpPr>
        <p:spPr>
          <a:xfrm>
            <a:off x="803275" y="6356350"/>
            <a:ext cx="1074293"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
        <p:nvSpPr>
          <p:cNvPr id="4" name="Rectangle 3">
            <a:extLst>
              <a:ext uri="{FF2B5EF4-FFF2-40B4-BE49-F238E27FC236}">
                <a16:creationId xmlns:a16="http://schemas.microsoft.com/office/drawing/2014/main" id="{AA7F3DEF-0FAC-4A51-513F-737899823684}"/>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52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00" r:id="rId3"/>
    <p:sldLayoutId id="2147483701" r:id="rId4"/>
    <p:sldLayoutId id="2147483698" r:id="rId5"/>
    <p:sldLayoutId id="2147483699" r:id="rId6"/>
    <p:sldLayoutId id="2147483703" r:id="rId7"/>
    <p:sldLayoutId id="2147483702" r:id="rId8"/>
    <p:sldLayoutId id="2147483680" r:id="rId9"/>
    <p:sldLayoutId id="2147483681" r:id="rId10"/>
    <p:sldLayoutId id="2147483682" r:id="rId11"/>
    <p:sldLayoutId id="2147483684" r:id="rId12"/>
    <p:sldLayoutId id="2147483685" r:id="rId13"/>
    <p:sldLayoutId id="2147483688" r:id="rId14"/>
    <p:sldLayoutId id="2147483689" r:id="rId15"/>
    <p:sldLayoutId id="2147483696" r:id="rId16"/>
    <p:sldLayoutId id="2147483692" r:id="rId17"/>
    <p:sldLayoutId id="2147483693" r:id="rId18"/>
    <p:sldLayoutId id="2147483694" r:id="rId19"/>
    <p:sldLayoutId id="2147483690" r:id="rId20"/>
    <p:sldLayoutId id="2147483691" r:id="rId21"/>
    <p:sldLayoutId id="2147483686" r:id="rId22"/>
    <p:sldLayoutId id="2147483697" r:id="rId23"/>
    <p:sldLayoutId id="2147483695" r:id="rId24"/>
    <p:sldLayoutId id="2147483687"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2A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2A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2A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2A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2A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884" userDrawn="1">
          <p15:clr>
            <a:srgbClr val="F26B43"/>
          </p15:clr>
        </p15:guide>
        <p15:guide id="4" orient="horz" pos="210" userDrawn="1">
          <p15:clr>
            <a:srgbClr val="F26B43"/>
          </p15:clr>
        </p15:guide>
        <p15:guide id="5" orient="horz" pos="1071" userDrawn="1">
          <p15:clr>
            <a:srgbClr val="F26B43"/>
          </p15:clr>
        </p15:guide>
        <p15:guide id="6" pos="7151" userDrawn="1">
          <p15:clr>
            <a:srgbClr val="F26B43"/>
          </p15:clr>
        </p15:guide>
        <p15:guide id="7" pos="50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9F9B83-41A5-8E48-BC27-15CB904866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CE21CA-0CE4-3C4C-B017-B091661FC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05E73A0-54EB-33A2-64D7-7A220BA0429B}"/>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930584"/>
      </p:ext>
    </p:extLst>
  </p:cSld>
  <p:clrMap bg1="lt1" tx1="dk1" bg2="lt2" tx2="dk2" accent1="accent1" accent2="accent2" accent3="accent3" accent4="accent4" accent5="accent5" accent6="accent6" hlink="hlink" folHlink="folHlink"/>
  <p:sldLayoutIdLst>
    <p:sldLayoutId id="2147483711" r:id="rId1"/>
    <p:sldLayoutId id="2147483716" r:id="rId2"/>
    <p:sldLayoutId id="2147483718" r:id="rId3"/>
    <p:sldLayoutId id="2147483717" r:id="rId4"/>
    <p:sldLayoutId id="2147483714" r:id="rId5"/>
    <p:sldLayoutId id="2147483715" r:id="rId6"/>
    <p:sldLayoutId id="2147483713" r:id="rId7"/>
    <p:sldLayoutId id="2147483712" r:id="rId8"/>
  </p:sldLayoutIdLst>
  <p:txStyles>
    <p:title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hyperlink" Target="https://oct.ca1.qualtrics.com/jfe/form/SV_0CE7Frpi3Ugcf7U"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hyperlink" Target="https://oct.ca/" TargetMode="Externa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hyperlink" Target="http://oct-oeeo.ca/PA_addressing_hate_and_discrimination" TargetMode="External"/><Relationship Id="rId7" Type="http://schemas.openxmlformats.org/officeDocument/2006/relationships/hyperlink" Target="http://oct-oeeo.ca/PA_2025_AUDIO"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43.jpeg"/><Relationship Id="rId5" Type="http://schemas.openxmlformats.org/officeDocument/2006/relationships/hyperlink" Target="http://oct-oeeo.ca/PA_2025_PDF" TargetMode="External"/><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44.png"/><Relationship Id="rId4" Type="http://schemas.openxmlformats.org/officeDocument/2006/relationships/hyperlink" Target="https://oct.ca/resources/advisories/addressing-hate-and-discrimination?sc_lang=en#casestudie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s://oct.ca/resources/advisories/addressing-hate-and-discrimination?sc_lang=en#casestudies" TargetMode="External"/><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hyperlink" Target="https://oct.ca/resources/advisories/addressing-hate-and-discrimination?sc_lang=en#casestudies" TargetMode="External"/><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0C67-9C43-515E-0A65-16160292EE30}"/>
              </a:ext>
            </a:extLst>
          </p:cNvPr>
          <p:cNvSpPr>
            <a:spLocks noGrp="1"/>
          </p:cNvSpPr>
          <p:nvPr>
            <p:ph type="title"/>
          </p:nvPr>
        </p:nvSpPr>
        <p:spPr>
          <a:xfrm>
            <a:off x="803275" y="2766218"/>
            <a:ext cx="10548938" cy="2179855"/>
          </a:xfrm>
        </p:spPr>
        <p:txBody>
          <a:bodyPr>
            <a:normAutofit/>
          </a:bodyPr>
          <a:lstStyle/>
          <a:p>
            <a:r>
              <a:rPr lang="en-US" dirty="0">
                <a:latin typeface="Arial"/>
                <a:cs typeface="Arial"/>
              </a:rPr>
              <a:t>Professional Advisory on </a:t>
            </a:r>
            <a:br>
              <a:rPr lang="en-US" dirty="0">
                <a:latin typeface="Arial"/>
                <a:cs typeface="Arial"/>
              </a:rPr>
            </a:br>
            <a:r>
              <a:rPr lang="en-US" dirty="0">
                <a:latin typeface="Arial"/>
                <a:cs typeface="Arial"/>
              </a:rPr>
              <a:t>Addressing Hate and Discrimination:</a:t>
            </a:r>
            <a:br>
              <a:rPr lang="en-US" dirty="0">
                <a:latin typeface="Arial"/>
                <a:cs typeface="Arial"/>
              </a:rPr>
            </a:br>
            <a:r>
              <a:rPr lang="en-CA" dirty="0"/>
              <a:t>Facilitator’s PowerPoint</a:t>
            </a:r>
            <a:endParaRPr lang="en-US" dirty="0">
              <a:latin typeface="Arial"/>
              <a:cs typeface="Arial"/>
            </a:endParaRPr>
          </a:p>
        </p:txBody>
      </p:sp>
    </p:spTree>
    <p:extLst>
      <p:ext uri="{BB962C8B-B14F-4D97-AF65-F5344CB8AC3E}">
        <p14:creationId xmlns:p14="http://schemas.microsoft.com/office/powerpoint/2010/main" val="2151270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3A3B-DE82-2BEA-B9C0-EBDECCC96214}"/>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Help us improve future offerings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16B8D2-1C7F-DBF7-3E78-34AF71EB7129}"/>
              </a:ext>
            </a:extLst>
          </p:cNvPr>
          <p:cNvSpPr>
            <a:spLocks noGrp="1"/>
          </p:cNvSpPr>
          <p:nvPr>
            <p:ph idx="1"/>
          </p:nvPr>
        </p:nvSpPr>
        <p:spPr>
          <a:xfrm>
            <a:off x="838199" y="1814541"/>
            <a:ext cx="6984017" cy="4351338"/>
          </a:xfrm>
        </p:spPr>
        <p:txBody>
          <a:bodyPr vert="horz" lIns="91440" tIns="45720" rIns="91440" bIns="45720" rtlCol="0" anchor="t">
            <a:normAutofit/>
          </a:bodyPr>
          <a:lstStyle/>
          <a:p>
            <a:pPr marL="0" indent="0">
              <a:buNone/>
            </a:pPr>
            <a:r>
              <a:rPr lang="en-US" sz="2400" dirty="0"/>
              <a:t>Please take </a:t>
            </a:r>
            <a:r>
              <a:rPr lang="en-US" sz="2400" u="sng" dirty="0"/>
              <a:t>2 minutes</a:t>
            </a:r>
            <a:r>
              <a:rPr lang="en-US" sz="2400" dirty="0"/>
              <a:t> to share your thoughts on the supplementary resources to the Professional Advisory Addressing Hate and Discrimination. Your feedback will help guide the development of future materials that are relevant, practical, and supportive to OCTs.</a:t>
            </a:r>
            <a:endParaRPr lang="en-CA" sz="2400" dirty="0">
              <a:latin typeface="Arial" panose="020B0604020202020204" pitchFamily="34" charset="0"/>
              <a:cs typeface="Arial" panose="020B0604020202020204" pitchFamily="34" charset="0"/>
            </a:endParaRPr>
          </a:p>
        </p:txBody>
      </p:sp>
      <p:grpSp>
        <p:nvGrpSpPr>
          <p:cNvPr id="10" name="Group 9" descr="QR code">
            <a:extLst>
              <a:ext uri="{FF2B5EF4-FFF2-40B4-BE49-F238E27FC236}">
                <a16:creationId xmlns:a16="http://schemas.microsoft.com/office/drawing/2014/main" id="{942618DF-5557-0144-EFFB-0EE31FFC0951}"/>
              </a:ext>
            </a:extLst>
          </p:cNvPr>
          <p:cNvGrpSpPr/>
          <p:nvPr/>
        </p:nvGrpSpPr>
        <p:grpSpPr>
          <a:xfrm>
            <a:off x="8086888" y="1814541"/>
            <a:ext cx="1692631" cy="1774769"/>
            <a:chOff x="7309988" y="1814541"/>
            <a:chExt cx="1692631" cy="1774769"/>
          </a:xfrm>
        </p:grpSpPr>
        <p:pic>
          <p:nvPicPr>
            <p:cNvPr id="8" name="Picture 7">
              <a:extLst>
                <a:ext uri="{FF2B5EF4-FFF2-40B4-BE49-F238E27FC236}">
                  <a16:creationId xmlns:a16="http://schemas.microsoft.com/office/drawing/2014/main" id="{B8CE9B29-799D-9F01-7E46-FE77D1102CBB}"/>
                </a:ext>
              </a:extLst>
            </p:cNvPr>
            <p:cNvPicPr>
              <a:picLocks noChangeAspect="1"/>
            </p:cNvPicPr>
            <p:nvPr/>
          </p:nvPicPr>
          <p:blipFill>
            <a:blip r:embed="rId3"/>
            <a:stretch>
              <a:fillRect/>
            </a:stretch>
          </p:blipFill>
          <p:spPr>
            <a:xfrm>
              <a:off x="7309988" y="1814541"/>
              <a:ext cx="1692631" cy="1774769"/>
            </a:xfrm>
            <a:prstGeom prst="rect">
              <a:avLst/>
            </a:prstGeom>
          </p:spPr>
        </p:pic>
        <p:sp>
          <p:nvSpPr>
            <p:cNvPr id="9" name="TextBox 8">
              <a:extLst>
                <a:ext uri="{FF2B5EF4-FFF2-40B4-BE49-F238E27FC236}">
                  <a16:creationId xmlns:a16="http://schemas.microsoft.com/office/drawing/2014/main" id="{5FE99590-C6AA-EDE3-A574-A2EFC7BC95ED}"/>
                </a:ext>
              </a:extLst>
            </p:cNvPr>
            <p:cNvSpPr txBox="1"/>
            <p:nvPr/>
          </p:nvSpPr>
          <p:spPr>
            <a:xfrm rot="19728404">
              <a:off x="7494052" y="2471092"/>
              <a:ext cx="1324500" cy="461665"/>
            </a:xfrm>
            <a:prstGeom prst="rect">
              <a:avLst/>
            </a:prstGeom>
            <a:solidFill>
              <a:schemeClr val="tx1">
                <a:lumMod val="85000"/>
                <a:lumOff val="15000"/>
              </a:schemeClr>
            </a:solidFill>
          </p:spPr>
          <p:txBody>
            <a:bodyPr wrap="square" rtlCol="0">
              <a:spAutoFit/>
            </a:bodyPr>
            <a:lstStyle/>
            <a:p>
              <a:r>
                <a:rPr lang="en-US" sz="2400" dirty="0">
                  <a:ln>
                    <a:solidFill>
                      <a:schemeClr val="tx1"/>
                    </a:solidFill>
                  </a:ln>
                  <a:solidFill>
                    <a:schemeClr val="bg1"/>
                  </a:solidFill>
                </a:rPr>
                <a:t>SAMPLE</a:t>
              </a:r>
            </a:p>
          </p:txBody>
        </p:sp>
      </p:grpSp>
      <p:sp>
        <p:nvSpPr>
          <p:cNvPr id="11" name="TextBox 10">
            <a:extLst>
              <a:ext uri="{FF2B5EF4-FFF2-40B4-BE49-F238E27FC236}">
                <a16:creationId xmlns:a16="http://schemas.microsoft.com/office/drawing/2014/main" id="{CE1D8A27-C597-0682-199E-5A55B199E639}"/>
              </a:ext>
            </a:extLst>
          </p:cNvPr>
          <p:cNvSpPr txBox="1"/>
          <p:nvPr/>
        </p:nvSpPr>
        <p:spPr>
          <a:xfrm>
            <a:off x="7689090" y="3589308"/>
            <a:ext cx="2355100"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Share Your Feedback</a:t>
            </a:r>
            <a:endParaRPr lang="en-US" dirty="0"/>
          </a:p>
        </p:txBody>
      </p:sp>
      <p:sp>
        <p:nvSpPr>
          <p:cNvPr id="6" name="TextBox 5">
            <a:extLst>
              <a:ext uri="{FF2B5EF4-FFF2-40B4-BE49-F238E27FC236}">
                <a16:creationId xmlns:a16="http://schemas.microsoft.com/office/drawing/2014/main" id="{5C1E29CE-3F9D-FCDC-F252-AE4ED9B08903}"/>
              </a:ext>
            </a:extLst>
          </p:cNvPr>
          <p:cNvSpPr txBox="1"/>
          <p:nvPr/>
        </p:nvSpPr>
        <p:spPr>
          <a:xfrm>
            <a:off x="7659646" y="4248599"/>
            <a:ext cx="2431290" cy="369332"/>
          </a:xfrm>
          <a:prstGeom prst="rect">
            <a:avLst/>
          </a:prstGeom>
          <a:noFill/>
        </p:spPr>
        <p:txBody>
          <a:bodyPr wrap="square">
            <a:spAutoFit/>
          </a:bodyPr>
          <a:lstStyle/>
          <a:p>
            <a:r>
              <a:rPr lang="en-CA" dirty="0">
                <a:latin typeface="Helvetica" pitchFamily="2" charset="0"/>
                <a:hlinkClick r:id="rId4"/>
              </a:rPr>
              <a:t>oct-</a:t>
            </a:r>
            <a:r>
              <a:rPr lang="en-CA" dirty="0" err="1">
                <a:latin typeface="Helvetica" pitchFamily="2" charset="0"/>
                <a:hlinkClick r:id="rId4"/>
              </a:rPr>
              <a:t>oeeo.ca</a:t>
            </a:r>
            <a:r>
              <a:rPr lang="en-CA" dirty="0">
                <a:latin typeface="Helvetica" pitchFamily="2" charset="0"/>
                <a:hlinkClick r:id="rId4"/>
              </a:rPr>
              <a:t>/</a:t>
            </a:r>
            <a:r>
              <a:rPr lang="en-CA" dirty="0" err="1">
                <a:latin typeface="Helvetica" pitchFamily="2" charset="0"/>
                <a:hlinkClick r:id="rId4"/>
              </a:rPr>
              <a:t>PAsurvey</a:t>
            </a:r>
            <a:endParaRPr lang="en-CA" dirty="0">
              <a:effectLst/>
              <a:latin typeface="Helvetica" pitchFamily="2" charset="0"/>
            </a:endParaRPr>
          </a:p>
        </p:txBody>
      </p:sp>
    </p:spTree>
    <p:extLst>
      <p:ext uri="{BB962C8B-B14F-4D97-AF65-F5344CB8AC3E}">
        <p14:creationId xmlns:p14="http://schemas.microsoft.com/office/powerpoint/2010/main" val="111218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2E94-F79A-EB44-AE0C-E299BD825FBC}"/>
              </a:ext>
            </a:extLst>
          </p:cNvPr>
          <p:cNvSpPr>
            <a:spLocks noGrp="1"/>
          </p:cNvSpPr>
          <p:nvPr>
            <p:ph type="title" idx="4294967295"/>
          </p:nvPr>
        </p:nvSpPr>
        <p:spPr>
          <a:xfrm>
            <a:off x="838200" y="-1463675"/>
            <a:ext cx="10515600" cy="1325563"/>
          </a:xfrm>
        </p:spPr>
        <p:txBody>
          <a:bodyPr/>
          <a:lstStyle/>
          <a:p>
            <a:r>
              <a:rPr lang="en-US" dirty="0"/>
              <a:t>End Slide Dark Blue</a:t>
            </a:r>
          </a:p>
        </p:txBody>
      </p:sp>
    </p:spTree>
    <p:extLst>
      <p:ext uri="{BB962C8B-B14F-4D97-AF65-F5344CB8AC3E}">
        <p14:creationId xmlns:p14="http://schemas.microsoft.com/office/powerpoint/2010/main" val="263226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6C3E8-588E-A6CD-2EEB-3DAF43FCCFB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F1601FD-D21E-DFA6-0D32-6AC9EE2249AC}"/>
              </a:ext>
            </a:extLst>
          </p:cNvPr>
          <p:cNvSpPr>
            <a:spLocks noGrp="1"/>
          </p:cNvSpPr>
          <p:nvPr>
            <p:ph type="ctrTitle"/>
          </p:nvPr>
        </p:nvSpPr>
        <p:spPr>
          <a:xfrm>
            <a:off x="881348" y="298898"/>
            <a:ext cx="9144000" cy="989345"/>
          </a:xfrm>
        </p:spPr>
        <p:txBody>
          <a:bodyPr>
            <a:normAutofit/>
          </a:bodyPr>
          <a:lstStyle/>
          <a:p>
            <a:r>
              <a:rPr lang="en-CA" sz="4400" b="1" dirty="0">
                <a:latin typeface="Arial" panose="020B0604020202020204" pitchFamily="34" charset="0"/>
              </a:rPr>
              <a:t>Purpose</a:t>
            </a:r>
            <a:r>
              <a:rPr lang="en-CA" sz="4400" dirty="0">
                <a:latin typeface="Arial" panose="020B0604020202020204" pitchFamily="34" charset="0"/>
              </a:rPr>
              <a:t>:  </a:t>
            </a:r>
          </a:p>
        </p:txBody>
      </p:sp>
      <p:sp>
        <p:nvSpPr>
          <p:cNvPr id="8" name="Subtitle 7">
            <a:extLst>
              <a:ext uri="{FF2B5EF4-FFF2-40B4-BE49-F238E27FC236}">
                <a16:creationId xmlns:a16="http://schemas.microsoft.com/office/drawing/2014/main" id="{2050BF38-D29A-FF67-3BC9-0A172A1CB64E}"/>
              </a:ext>
            </a:extLst>
          </p:cNvPr>
          <p:cNvSpPr>
            <a:spLocks noGrp="1"/>
          </p:cNvSpPr>
          <p:nvPr>
            <p:ph type="subTitle" idx="1"/>
          </p:nvPr>
        </p:nvSpPr>
        <p:spPr>
          <a:xfrm>
            <a:off x="881348" y="1288243"/>
            <a:ext cx="7008284" cy="4825217"/>
          </a:xfrm>
        </p:spPr>
        <p:txBody>
          <a:bodyPr vert="horz" lIns="91440" tIns="45720" rIns="91440" bIns="45720" rtlCol="0" anchor="t">
            <a:normAutofit fontScale="55000" lnSpcReduction="20000"/>
          </a:bodyPr>
          <a:lstStyle/>
          <a:p>
            <a:pPr algn="l">
              <a:lnSpc>
                <a:spcPct val="170000"/>
              </a:lnSpc>
            </a:pPr>
            <a:r>
              <a:rPr lang="en-CA" sz="3800" dirty="0">
                <a:latin typeface="Arial" panose="020B0604020202020204" pitchFamily="34" charset="0"/>
                <a:cs typeface="Arial" panose="020B0604020202020204" pitchFamily="34" charset="0"/>
              </a:rPr>
              <a:t>These slides support facilitators of professional learning </a:t>
            </a:r>
            <a:r>
              <a:rPr lang="en-US" sz="3800" dirty="0">
                <a:latin typeface="Arial" panose="020B0604020202020204" pitchFamily="34" charset="0"/>
                <a:cs typeface="Arial" panose="020B0604020202020204" pitchFamily="34" charset="0"/>
              </a:rPr>
              <a:t>to build awareness of: </a:t>
            </a:r>
          </a:p>
          <a:p>
            <a:pPr marL="342900" indent="-342900" algn="l">
              <a:lnSpc>
                <a:spcPct val="170000"/>
              </a:lnSpc>
              <a:buFont typeface="Arial" panose="020B0604020202020204" pitchFamily="34" charset="0"/>
              <a:buChar char="•"/>
            </a:pPr>
            <a:r>
              <a:rPr lang="en-US" sz="3800" dirty="0">
                <a:latin typeface="Arial" panose="020B0604020202020204" pitchFamily="34" charset="0"/>
                <a:cs typeface="Arial" panose="020B0604020202020204" pitchFamily="34" charset="0"/>
              </a:rPr>
              <a:t>College Professional Advisories, </a:t>
            </a:r>
          </a:p>
          <a:p>
            <a:pPr marL="342900" indent="-342900" algn="l">
              <a:lnSpc>
                <a:spcPct val="170000"/>
              </a:lnSpc>
              <a:buFont typeface="Arial" panose="020B0604020202020204" pitchFamily="34" charset="0"/>
              <a:buChar char="•"/>
            </a:pPr>
            <a:r>
              <a:rPr lang="en-US" sz="3800" dirty="0">
                <a:latin typeface="Arial" panose="020B0604020202020204" pitchFamily="34" charset="0"/>
                <a:cs typeface="Arial" panose="020B0604020202020204" pitchFamily="34" charset="0"/>
              </a:rPr>
              <a:t>the new Professional Advisory on Addressing Hate and Discrimination, and/or </a:t>
            </a:r>
          </a:p>
          <a:p>
            <a:pPr marL="342900" indent="-342900" algn="l">
              <a:lnSpc>
                <a:spcPct val="170000"/>
              </a:lnSpc>
              <a:buFont typeface="Arial" panose="020B0604020202020204" pitchFamily="34" charset="0"/>
              <a:buChar char="•"/>
            </a:pPr>
            <a:r>
              <a:rPr lang="en-US" sz="3800" dirty="0">
                <a:latin typeface="Arial" panose="020B0604020202020204" pitchFamily="34" charset="0"/>
                <a:cs typeface="Arial" panose="020B0604020202020204" pitchFamily="34" charset="0"/>
              </a:rPr>
              <a:t>the Case Studies that accompany the Professional Advisory on Addressing Hate and Discrimination.</a:t>
            </a:r>
          </a:p>
          <a:p>
            <a:pPr algn="l"/>
            <a:endParaRPr lang="en-CA" sz="260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36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4D61B-B0CF-9580-1A09-7229D3ADDF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EFAAB32-44B1-5AFC-8A34-8F85D8ED8343}"/>
              </a:ext>
            </a:extLst>
          </p:cNvPr>
          <p:cNvSpPr>
            <a:spLocks noGrp="1"/>
          </p:cNvSpPr>
          <p:nvPr>
            <p:ph type="ctrTitle"/>
          </p:nvPr>
        </p:nvSpPr>
        <p:spPr>
          <a:xfrm>
            <a:off x="881348" y="298898"/>
            <a:ext cx="9144000" cy="989345"/>
          </a:xfrm>
        </p:spPr>
        <p:txBody>
          <a:bodyPr>
            <a:normAutofit/>
          </a:bodyPr>
          <a:lstStyle/>
          <a:p>
            <a:r>
              <a:rPr lang="en-CA" sz="4400" b="1" dirty="0">
                <a:latin typeface="Arial" panose="020B0604020202020204" pitchFamily="34" charset="0"/>
              </a:rPr>
              <a:t>Sample use cases:</a:t>
            </a:r>
            <a:endParaRPr lang="en-CA" sz="4400" dirty="0">
              <a:latin typeface="Arial" panose="020B0604020202020204" pitchFamily="34" charset="0"/>
            </a:endParaRPr>
          </a:p>
        </p:txBody>
      </p:sp>
      <p:sp>
        <p:nvSpPr>
          <p:cNvPr id="8" name="Subtitle 7">
            <a:extLst>
              <a:ext uri="{FF2B5EF4-FFF2-40B4-BE49-F238E27FC236}">
                <a16:creationId xmlns:a16="http://schemas.microsoft.com/office/drawing/2014/main" id="{107707FB-2163-311C-9155-47935D49330C}"/>
              </a:ext>
            </a:extLst>
          </p:cNvPr>
          <p:cNvSpPr>
            <a:spLocks noGrp="1"/>
          </p:cNvSpPr>
          <p:nvPr>
            <p:ph type="subTitle" idx="1"/>
          </p:nvPr>
        </p:nvSpPr>
        <p:spPr>
          <a:xfrm>
            <a:off x="881348" y="1288243"/>
            <a:ext cx="7008284" cy="4825217"/>
          </a:xfrm>
        </p:spPr>
        <p:txBody>
          <a:bodyPr vert="horz" lIns="91440" tIns="45720" rIns="91440" bIns="45720" rtlCol="0" anchor="t">
            <a:normAutofit/>
          </a:bodyPr>
          <a:lstStyle/>
          <a:p>
            <a:pPr marL="457200" indent="-457200">
              <a:buFont typeface="Arial" panose="020B0604020202020204" pitchFamily="34" charset="0"/>
              <a:buChar char="•"/>
            </a:pPr>
            <a:r>
              <a:rPr lang="en-CA" sz="2100" dirty="0">
                <a:latin typeface="Arial" panose="020B0604020202020204" pitchFamily="34" charset="0"/>
              </a:rPr>
              <a:t>Back-to-school staff communication</a:t>
            </a:r>
          </a:p>
          <a:p>
            <a:pPr marL="457200" indent="-457200">
              <a:buFont typeface="Arial" panose="020B0604020202020204" pitchFamily="34" charset="0"/>
              <a:buChar char="•"/>
            </a:pPr>
            <a:r>
              <a:rPr lang="en-CA" sz="2100" dirty="0">
                <a:latin typeface="Arial" panose="020B0604020202020204" pitchFamily="34" charset="0"/>
              </a:rPr>
              <a:t>Professional learning session</a:t>
            </a:r>
          </a:p>
          <a:p>
            <a:pPr marL="457200" indent="-457200">
              <a:buFont typeface="Arial" panose="020B0604020202020204" pitchFamily="34" charset="0"/>
              <a:buChar char="•"/>
            </a:pPr>
            <a:r>
              <a:rPr lang="en-CA" sz="2100" dirty="0">
                <a:latin typeface="Arial" panose="020B0604020202020204" pitchFamily="34" charset="0"/>
              </a:rPr>
              <a:t>Staff meeting</a:t>
            </a:r>
          </a:p>
          <a:p>
            <a:pPr marL="457200" indent="-457200">
              <a:buFont typeface="Arial" panose="020B0604020202020204" pitchFamily="34" charset="0"/>
              <a:buChar char="•"/>
            </a:pPr>
            <a:r>
              <a:rPr lang="en-CA" sz="2100" dirty="0">
                <a:latin typeface="Arial" panose="020B0604020202020204" pitchFamily="34" charset="0"/>
              </a:rPr>
              <a:t>AQ course</a:t>
            </a:r>
          </a:p>
          <a:p>
            <a:pPr marL="457200" indent="-457200">
              <a:buFont typeface="Arial" panose="020B0604020202020204" pitchFamily="34" charset="0"/>
              <a:buChar char="•"/>
            </a:pPr>
            <a:r>
              <a:rPr lang="en-CA" sz="2100" dirty="0">
                <a:latin typeface="Arial" panose="020B0604020202020204" pitchFamily="34" charset="0"/>
              </a:rPr>
              <a:t>Teacher education course</a:t>
            </a:r>
          </a:p>
          <a:p>
            <a:pPr marL="457200" indent="-457200">
              <a:buFont typeface="Arial" panose="020B0604020202020204" pitchFamily="34" charset="0"/>
              <a:buChar char="•"/>
            </a:pPr>
            <a:r>
              <a:rPr lang="en-CA" sz="2100" dirty="0">
                <a:latin typeface="Arial" panose="020B0604020202020204" pitchFamily="34" charset="0"/>
              </a:rPr>
              <a:t>Leadership development session</a:t>
            </a:r>
          </a:p>
          <a:p>
            <a:pPr marL="457200" indent="-457200">
              <a:buFont typeface="Arial" panose="020B0604020202020204" pitchFamily="34" charset="0"/>
              <a:buChar char="•"/>
            </a:pPr>
            <a:r>
              <a:rPr lang="en-CA" sz="2100" dirty="0">
                <a:latin typeface="Arial" panose="020B0604020202020204" pitchFamily="34" charset="0"/>
              </a:rPr>
              <a:t>Collaborative inquiry</a:t>
            </a:r>
          </a:p>
          <a:p>
            <a:pPr algn="l"/>
            <a:endParaRPr lang="en-CA" sz="260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21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4E51A-DE40-54F5-FB84-E1468B8F5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30629-2257-4D74-A574-49D4ABCFB49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Professional Advisories</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The College’s advice to all Ontario Certified Teachers (OCTs)</a:t>
            </a:r>
          </a:p>
        </p:txBody>
      </p:sp>
      <p:sp>
        <p:nvSpPr>
          <p:cNvPr id="3" name="Content Placeholder 2">
            <a:extLst>
              <a:ext uri="{FF2B5EF4-FFF2-40B4-BE49-F238E27FC236}">
                <a16:creationId xmlns:a16="http://schemas.microsoft.com/office/drawing/2014/main" id="{F5566CB4-CAA8-44DC-F6EF-5B5171969A92}"/>
              </a:ext>
            </a:extLst>
          </p:cNvPr>
          <p:cNvSpPr>
            <a:spLocks noGrp="1"/>
          </p:cNvSpPr>
          <p:nvPr>
            <p:ph idx="1"/>
          </p:nvPr>
        </p:nvSpPr>
        <p:spPr>
          <a:xfrm>
            <a:off x="838200" y="1627320"/>
            <a:ext cx="10947104" cy="4351338"/>
          </a:xfrm>
        </p:spPr>
        <p:txBody>
          <a:bodyPr vert="horz" lIns="91440" tIns="45720" rIns="91440" bIns="45720" rtlCol="0" anchor="t">
            <a:normAutofit/>
          </a:bodyPr>
          <a:lstStyle/>
          <a:p>
            <a:r>
              <a:rPr lang="en-US" sz="2100" dirty="0">
                <a:latin typeface="Arial"/>
                <a:cs typeface="Arial"/>
              </a:rPr>
              <a:t>Visit the College website (</a:t>
            </a:r>
            <a:r>
              <a:rPr lang="en-US" sz="2100" dirty="0" err="1">
                <a:latin typeface="Arial"/>
                <a:cs typeface="Arial"/>
                <a:hlinkClick r:id="rId3">
                  <a:extLst>
                    <a:ext uri="{A12FA001-AC4F-418D-AE19-62706E023703}">
                      <ahyp:hlinkClr xmlns:ahyp="http://schemas.microsoft.com/office/drawing/2018/hyperlinkcolor" val="tx"/>
                    </a:ext>
                  </a:extLst>
                </a:hlinkClick>
              </a:rPr>
              <a:t>oct.ca</a:t>
            </a:r>
            <a:r>
              <a:rPr lang="en-US" sz="2100" dirty="0">
                <a:latin typeface="Arial"/>
                <a:cs typeface="Arial"/>
              </a:rPr>
              <a:t>) to access the Professional Advisories</a:t>
            </a:r>
          </a:p>
          <a:p>
            <a:r>
              <a:rPr lang="en-US" sz="2100" dirty="0">
                <a:latin typeface="Arial"/>
                <a:cs typeface="Arial"/>
              </a:rPr>
              <a:t>Consider how advisories work together to support consistent, informed professional practice</a:t>
            </a:r>
          </a:p>
          <a:p>
            <a:r>
              <a:rPr lang="en-US" sz="2100" dirty="0">
                <a:latin typeface="Arial"/>
                <a:cs typeface="Arial"/>
              </a:rPr>
              <a:t>Review the new Professional Advisory on Addressing Hate and Discrimination</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grpSp>
        <p:nvGrpSpPr>
          <p:cNvPr id="4" name="Group 3" descr="Professional Advisory Covers with Addressing Hate and Discrimination Highlighted in a yellow border.">
            <a:extLst>
              <a:ext uri="{FF2B5EF4-FFF2-40B4-BE49-F238E27FC236}">
                <a16:creationId xmlns:a16="http://schemas.microsoft.com/office/drawing/2014/main" id="{D909E1BB-028F-47C1-9799-661BD215453D}"/>
              </a:ext>
            </a:extLst>
          </p:cNvPr>
          <p:cNvGrpSpPr/>
          <p:nvPr/>
        </p:nvGrpSpPr>
        <p:grpSpPr>
          <a:xfrm>
            <a:off x="738184" y="3506658"/>
            <a:ext cx="10769127" cy="1954581"/>
            <a:chOff x="838200" y="3506658"/>
            <a:chExt cx="10769127" cy="1954581"/>
          </a:xfrm>
        </p:grpSpPr>
        <p:pic>
          <p:nvPicPr>
            <p:cNvPr id="15" name="Picture 2">
              <a:extLst>
                <a:ext uri="{FF2B5EF4-FFF2-40B4-BE49-F238E27FC236}">
                  <a16:creationId xmlns:a16="http://schemas.microsoft.com/office/drawing/2014/main" id="{0F8F631E-0D5D-1546-809E-E6F68CAEA826}"/>
                </a:ext>
              </a:extLst>
            </p:cNvPr>
            <p:cNvPicPr>
              <a:picLocks noChangeAspect="1" noChangeArrowheads="1"/>
            </p:cNvPicPr>
            <p:nvPr/>
          </p:nvPicPr>
          <p:blipFill rotWithShape="1">
            <a:blip r:embed="rId4"/>
            <a:srcRect l="1619" r="1619" b="138"/>
            <a:stretch/>
          </p:blipFill>
          <p:spPr bwMode="auto">
            <a:xfrm>
              <a:off x="838200" y="3506658"/>
              <a:ext cx="1512808" cy="1940400"/>
            </a:xfrm>
            <a:prstGeom prst="roundRect">
              <a:avLst>
                <a:gd name="adj" fmla="val 8594"/>
              </a:avLst>
            </a:prstGeom>
            <a:solidFill>
              <a:srgbClr val="FFFFFF">
                <a:shade val="85000"/>
              </a:srgbClr>
            </a:solidFill>
            <a:ln>
              <a:noFill/>
            </a:ln>
            <a:effectLst/>
          </p:spPr>
        </p:pic>
        <p:pic>
          <p:nvPicPr>
            <p:cNvPr id="16" name="Picture 4">
              <a:extLst>
                <a:ext uri="{FF2B5EF4-FFF2-40B4-BE49-F238E27FC236}">
                  <a16:creationId xmlns:a16="http://schemas.microsoft.com/office/drawing/2014/main" id="{4C72F162-C6C6-99C3-3BEE-2DFE3380FDDE}"/>
                </a:ext>
              </a:extLst>
            </p:cNvPr>
            <p:cNvPicPr>
              <a:picLocks noChangeAspect="1" noChangeArrowheads="1"/>
            </p:cNvPicPr>
            <p:nvPr/>
          </p:nvPicPr>
          <p:blipFill>
            <a:blip r:embed="rId5"/>
            <a:srcRect l="1651" r="1651"/>
            <a:stretch/>
          </p:blipFill>
          <p:spPr bwMode="auto">
            <a:xfrm>
              <a:off x="1755685" y="3507473"/>
              <a:ext cx="1491180" cy="1928960"/>
            </a:xfrm>
            <a:prstGeom prst="roundRect">
              <a:avLst>
                <a:gd name="adj" fmla="val 8594"/>
              </a:avLst>
            </a:prstGeom>
            <a:solidFill>
              <a:srgbClr val="FFFFFF">
                <a:shade val="85000"/>
              </a:srgbClr>
            </a:solidFill>
            <a:ln>
              <a:noFill/>
            </a:ln>
            <a:effectLst/>
          </p:spPr>
        </p:pic>
        <p:pic>
          <p:nvPicPr>
            <p:cNvPr id="17" name="Picture 16" descr="P">
              <a:extLst>
                <a:ext uri="{FF2B5EF4-FFF2-40B4-BE49-F238E27FC236}">
                  <a16:creationId xmlns:a16="http://schemas.microsoft.com/office/drawing/2014/main" id="{27761D7A-3F74-68B2-DAEF-08EF4FB47162}"/>
                </a:ext>
              </a:extLst>
            </p:cNvPr>
            <p:cNvPicPr>
              <a:picLocks noChangeAspect="1" noChangeArrowheads="1"/>
            </p:cNvPicPr>
            <p:nvPr/>
          </p:nvPicPr>
          <p:blipFill rotWithShape="1">
            <a:blip r:embed="rId6"/>
            <a:srcRect l="560" t="-1" r="560" b="626"/>
            <a:stretch/>
          </p:blipFill>
          <p:spPr bwMode="auto">
            <a:xfrm>
              <a:off x="2830144" y="3558294"/>
              <a:ext cx="1507024" cy="1872000"/>
            </a:xfrm>
            <a:prstGeom prst="roundRect">
              <a:avLst>
                <a:gd name="adj" fmla="val 8594"/>
              </a:avLst>
            </a:prstGeom>
            <a:solidFill>
              <a:srgbClr val="FFFFFF">
                <a:shade val="85000"/>
              </a:srgbClr>
            </a:solidFill>
            <a:ln>
              <a:noFill/>
            </a:ln>
            <a:effectLst/>
          </p:spPr>
        </p:pic>
        <p:pic>
          <p:nvPicPr>
            <p:cNvPr id="18" name="Picture 8">
              <a:extLst>
                <a:ext uri="{FF2B5EF4-FFF2-40B4-BE49-F238E27FC236}">
                  <a16:creationId xmlns:a16="http://schemas.microsoft.com/office/drawing/2014/main" id="{7AC4624E-F7E8-5FDA-E4CC-6F307675105C}"/>
                </a:ext>
              </a:extLst>
            </p:cNvPr>
            <p:cNvPicPr>
              <a:picLocks noChangeAspect="1" noChangeArrowheads="1"/>
            </p:cNvPicPr>
            <p:nvPr/>
          </p:nvPicPr>
          <p:blipFill rotWithShape="1">
            <a:blip r:embed="rId7"/>
            <a:srcRect l="1180" t="1" r="1041" b="464"/>
            <a:stretch/>
          </p:blipFill>
          <p:spPr bwMode="auto">
            <a:xfrm>
              <a:off x="3848400" y="3569644"/>
              <a:ext cx="1461456" cy="1868400"/>
            </a:xfrm>
            <a:prstGeom prst="roundRect">
              <a:avLst>
                <a:gd name="adj" fmla="val 8594"/>
              </a:avLst>
            </a:prstGeom>
            <a:solidFill>
              <a:srgbClr val="FFFFFF">
                <a:shade val="85000"/>
              </a:srgbClr>
            </a:solidFill>
            <a:ln>
              <a:noFill/>
            </a:ln>
            <a:effectLst/>
          </p:spPr>
        </p:pic>
        <p:pic>
          <p:nvPicPr>
            <p:cNvPr id="19" name="Picture 10">
              <a:extLst>
                <a:ext uri="{FF2B5EF4-FFF2-40B4-BE49-F238E27FC236}">
                  <a16:creationId xmlns:a16="http://schemas.microsoft.com/office/drawing/2014/main" id="{1937CCF8-A552-DE72-D9DD-6B4633D4A227}"/>
                </a:ext>
              </a:extLst>
            </p:cNvPr>
            <p:cNvPicPr>
              <a:picLocks noChangeAspect="1" noChangeArrowheads="1"/>
            </p:cNvPicPr>
            <p:nvPr/>
          </p:nvPicPr>
          <p:blipFill rotWithShape="1">
            <a:blip r:embed="rId8"/>
            <a:srcRect t="144" r="-3" b="474"/>
            <a:stretch/>
          </p:blipFill>
          <p:spPr bwMode="auto">
            <a:xfrm>
              <a:off x="4886688" y="3568035"/>
              <a:ext cx="1502748" cy="1875600"/>
            </a:xfrm>
            <a:prstGeom prst="roundRect">
              <a:avLst>
                <a:gd name="adj" fmla="val 8594"/>
              </a:avLst>
            </a:prstGeom>
            <a:solidFill>
              <a:srgbClr val="FFFFFF">
                <a:shade val="85000"/>
              </a:srgbClr>
            </a:solidFill>
            <a:ln>
              <a:noFill/>
            </a:ln>
            <a:effectLst/>
          </p:spPr>
        </p:pic>
        <p:pic>
          <p:nvPicPr>
            <p:cNvPr id="20" name="Picture 12">
              <a:extLst>
                <a:ext uri="{FF2B5EF4-FFF2-40B4-BE49-F238E27FC236}">
                  <a16:creationId xmlns:a16="http://schemas.microsoft.com/office/drawing/2014/main" id="{57475008-A39F-2EAD-082C-072CF723EB5A}"/>
                </a:ext>
              </a:extLst>
            </p:cNvPr>
            <p:cNvPicPr>
              <a:picLocks noChangeAspect="1" noChangeArrowheads="1"/>
            </p:cNvPicPr>
            <p:nvPr/>
          </p:nvPicPr>
          <p:blipFill>
            <a:blip r:embed="rId9"/>
            <a:srcRect t="325" b="325"/>
            <a:stretch/>
          </p:blipFill>
          <p:spPr bwMode="auto">
            <a:xfrm>
              <a:off x="5986069" y="3562955"/>
              <a:ext cx="1508580" cy="1882270"/>
            </a:xfrm>
            <a:prstGeom prst="roundRect">
              <a:avLst>
                <a:gd name="adj" fmla="val 8594"/>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33E1BAAD-A653-103C-E589-075F9F316385}"/>
                </a:ext>
              </a:extLst>
            </p:cNvPr>
            <p:cNvPicPr>
              <a:picLocks noChangeAspect="1"/>
            </p:cNvPicPr>
            <p:nvPr/>
          </p:nvPicPr>
          <p:blipFill>
            <a:blip r:embed="rId10"/>
            <a:stretch>
              <a:fillRect/>
            </a:stretch>
          </p:blipFill>
          <p:spPr>
            <a:xfrm>
              <a:off x="7015077" y="3559378"/>
              <a:ext cx="1479790" cy="1887920"/>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2BBA2ACE-8823-A6EB-B303-F32F4B3AF72E}"/>
                </a:ext>
              </a:extLst>
            </p:cNvPr>
            <p:cNvPicPr>
              <a:picLocks noChangeAspect="1"/>
            </p:cNvPicPr>
            <p:nvPr/>
          </p:nvPicPr>
          <p:blipFill>
            <a:blip r:embed="rId11"/>
            <a:stretch>
              <a:fillRect/>
            </a:stretch>
          </p:blipFill>
          <p:spPr>
            <a:xfrm>
              <a:off x="8073839" y="3555851"/>
              <a:ext cx="1479790" cy="1896214"/>
            </a:xfrm>
            <a:prstGeom prst="roundRect">
              <a:avLst>
                <a:gd name="adj" fmla="val 8594"/>
              </a:avLst>
            </a:prstGeom>
            <a:solidFill>
              <a:srgbClr val="FFFFFF">
                <a:shade val="85000"/>
              </a:srgbClr>
            </a:solidFill>
            <a:ln>
              <a:noFill/>
            </a:ln>
            <a:effectLst/>
          </p:spPr>
        </p:pic>
        <p:pic>
          <p:nvPicPr>
            <p:cNvPr id="23" name="Picture 22">
              <a:extLst>
                <a:ext uri="{FF2B5EF4-FFF2-40B4-BE49-F238E27FC236}">
                  <a16:creationId xmlns:a16="http://schemas.microsoft.com/office/drawing/2014/main" id="{6BDE749D-84AB-69CD-C540-E554C2484C75}"/>
                </a:ext>
              </a:extLst>
            </p:cNvPr>
            <p:cNvPicPr>
              <a:picLocks noChangeAspect="1"/>
            </p:cNvPicPr>
            <p:nvPr/>
          </p:nvPicPr>
          <p:blipFill rotWithShape="1">
            <a:blip r:embed="rId12"/>
            <a:srcRect b="1087"/>
            <a:stretch/>
          </p:blipFill>
          <p:spPr>
            <a:xfrm>
              <a:off x="9154485" y="3553239"/>
              <a:ext cx="1513700" cy="1908000"/>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D2237801-79A8-E6F5-7DA9-10E2DBC896F0}"/>
                </a:ext>
              </a:extLst>
            </p:cNvPr>
            <p:cNvPicPr>
              <a:picLocks noChangeAspect="1"/>
            </p:cNvPicPr>
            <p:nvPr/>
          </p:nvPicPr>
          <p:blipFill>
            <a:blip r:embed="rId13"/>
            <a:stretch>
              <a:fillRect/>
            </a:stretch>
          </p:blipFill>
          <p:spPr>
            <a:xfrm>
              <a:off x="10096119" y="3556730"/>
              <a:ext cx="1511208" cy="1901382"/>
            </a:xfrm>
            <a:prstGeom prst="roundRect">
              <a:avLst>
                <a:gd name="adj" fmla="val 7090"/>
              </a:avLst>
            </a:prstGeom>
            <a:ln w="76200">
              <a:solidFill>
                <a:srgbClr val="FFC000"/>
              </a:solidFill>
            </a:ln>
            <a:effectLst/>
          </p:spPr>
        </p:pic>
      </p:grpSp>
    </p:spTree>
    <p:extLst>
      <p:ext uri="{BB962C8B-B14F-4D97-AF65-F5344CB8AC3E}">
        <p14:creationId xmlns:p14="http://schemas.microsoft.com/office/powerpoint/2010/main" val="92352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4954-EE33-FAD4-8EC9-BA60F7FCC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05CE-DDC9-BD7A-D858-D47B218D276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New guidance for OCTs</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Professional Advisory on Addressing Hate and Discrimination</a:t>
            </a:r>
          </a:p>
        </p:txBody>
      </p:sp>
      <p:sp>
        <p:nvSpPr>
          <p:cNvPr id="3" name="Content Placeholder 2">
            <a:extLst>
              <a:ext uri="{FF2B5EF4-FFF2-40B4-BE49-F238E27FC236}">
                <a16:creationId xmlns:a16="http://schemas.microsoft.com/office/drawing/2014/main" id="{41DC0BBA-3D36-D30B-F897-3B444DD3894B}"/>
              </a:ext>
            </a:extLst>
          </p:cNvPr>
          <p:cNvSpPr>
            <a:spLocks noGrp="1"/>
          </p:cNvSpPr>
          <p:nvPr>
            <p:ph idx="1"/>
          </p:nvPr>
        </p:nvSpPr>
        <p:spPr>
          <a:xfrm>
            <a:off x="855602" y="1815438"/>
            <a:ext cx="10171193" cy="4351338"/>
          </a:xfrm>
        </p:spPr>
        <p:txBody>
          <a:bodyPr>
            <a:normAutofit/>
          </a:bodyPr>
          <a:lstStyle/>
          <a:p>
            <a:r>
              <a:rPr lang="en-US" sz="2100" dirty="0">
                <a:latin typeface="Arial" panose="020B0604020202020204" pitchFamily="34" charset="0"/>
                <a:cs typeface="Arial" panose="020B0604020202020204" pitchFamily="34" charset="0"/>
              </a:rPr>
              <a:t>Helps OCTs recognize and address incidents of hate and discrimination within learning environments.</a:t>
            </a:r>
          </a:p>
          <a:p>
            <a:r>
              <a:rPr lang="en-US" sz="2100" dirty="0">
                <a:latin typeface="Arial" panose="020B0604020202020204" pitchFamily="34" charset="0"/>
                <a:cs typeface="Arial" panose="020B0604020202020204" pitchFamily="34" charset="0"/>
              </a:rPr>
              <a:t>Highlights legal, ethical and professional responsibilities.</a:t>
            </a:r>
          </a:p>
          <a:p>
            <a:r>
              <a:rPr lang="en-US" sz="2100" dirty="0">
                <a:latin typeface="Arial" panose="020B0604020202020204" pitchFamily="34" charset="0"/>
                <a:cs typeface="Arial" panose="020B0604020202020204" pitchFamily="34" charset="0"/>
              </a:rPr>
              <a:t>Explore the advisory at </a:t>
            </a:r>
            <a:r>
              <a:rPr lang="en-CA" sz="2100" dirty="0">
                <a:hlinkClick r:id="rId3"/>
              </a:rPr>
              <a:t>oct-oeeo.ca/PA_addressing_hate_and_discrimination</a:t>
            </a:r>
            <a:endParaRPr lang="en-US" sz="2100" dirty="0">
              <a:latin typeface="Arial" panose="020B0604020202020204" pitchFamily="34" charset="0"/>
              <a:cs typeface="Arial" panose="020B0604020202020204" pitchFamily="34" charset="0"/>
            </a:endParaRPr>
          </a:p>
        </p:txBody>
      </p:sp>
      <p:pic>
        <p:nvPicPr>
          <p:cNvPr id="16" name="Picture 15" descr="QR code&#10;&#10;">
            <a:extLst>
              <a:ext uri="{FF2B5EF4-FFF2-40B4-BE49-F238E27FC236}">
                <a16:creationId xmlns:a16="http://schemas.microsoft.com/office/drawing/2014/main" id="{ACBAA72D-5CD5-768D-1653-C271E2A5A14D}"/>
              </a:ext>
            </a:extLst>
          </p:cNvPr>
          <p:cNvPicPr>
            <a:picLocks noChangeAspect="1"/>
          </p:cNvPicPr>
          <p:nvPr/>
        </p:nvPicPr>
        <p:blipFill>
          <a:blip r:embed="rId4"/>
          <a:srcRect l="14449" t="13871" r="14571" b="13226"/>
          <a:stretch>
            <a:fillRect/>
          </a:stretch>
        </p:blipFill>
        <p:spPr>
          <a:xfrm>
            <a:off x="1165203" y="3609505"/>
            <a:ext cx="1486085" cy="1526358"/>
          </a:xfrm>
          <a:prstGeom prst="rect">
            <a:avLst/>
          </a:prstGeom>
        </p:spPr>
      </p:pic>
      <p:sp>
        <p:nvSpPr>
          <p:cNvPr id="14" name="TextBox 13">
            <a:extLst>
              <a:ext uri="{FF2B5EF4-FFF2-40B4-BE49-F238E27FC236}">
                <a16:creationId xmlns:a16="http://schemas.microsoft.com/office/drawing/2014/main" id="{0D9281E6-E814-32C8-09DD-04768139B0BD}"/>
              </a:ext>
            </a:extLst>
          </p:cNvPr>
          <p:cNvSpPr txBox="1"/>
          <p:nvPr/>
        </p:nvSpPr>
        <p:spPr>
          <a:xfrm>
            <a:off x="1109788" y="5179205"/>
            <a:ext cx="314356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hlinkClick r:id="rId5"/>
              </a:rPr>
              <a:t>oct-oeeo.ca/PA_2025_PDF</a:t>
            </a:r>
            <a:endParaRPr lang="en-US" dirty="0">
              <a:latin typeface="Arial" panose="020B0604020202020204" pitchFamily="34" charset="0"/>
              <a:cs typeface="Arial" panose="020B0604020202020204" pitchFamily="34" charset="0"/>
            </a:endParaRPr>
          </a:p>
        </p:txBody>
      </p:sp>
      <p:pic>
        <p:nvPicPr>
          <p:cNvPr id="18" name="Picture 17" descr="QR code">
            <a:extLst>
              <a:ext uri="{FF2B5EF4-FFF2-40B4-BE49-F238E27FC236}">
                <a16:creationId xmlns:a16="http://schemas.microsoft.com/office/drawing/2014/main" id="{B0B387A1-CCB9-ED96-FB85-B044BB179A1E}"/>
              </a:ext>
            </a:extLst>
          </p:cNvPr>
          <p:cNvPicPr>
            <a:picLocks noChangeAspect="1"/>
          </p:cNvPicPr>
          <p:nvPr/>
        </p:nvPicPr>
        <p:blipFill>
          <a:blip r:embed="rId6"/>
          <a:stretch>
            <a:fillRect/>
          </a:stretch>
        </p:blipFill>
        <p:spPr>
          <a:xfrm>
            <a:off x="5328328" y="3657716"/>
            <a:ext cx="1535344" cy="1535344"/>
          </a:xfrm>
          <a:prstGeom prst="rect">
            <a:avLst/>
          </a:prstGeom>
        </p:spPr>
      </p:pic>
      <p:sp>
        <p:nvSpPr>
          <p:cNvPr id="15" name="TextBox 14">
            <a:extLst>
              <a:ext uri="{FF2B5EF4-FFF2-40B4-BE49-F238E27FC236}">
                <a16:creationId xmlns:a16="http://schemas.microsoft.com/office/drawing/2014/main" id="{C2CE515A-5887-7F63-BBD3-17DB1A85C9D6}"/>
              </a:ext>
            </a:extLst>
          </p:cNvPr>
          <p:cNvSpPr txBox="1"/>
          <p:nvPr/>
        </p:nvSpPr>
        <p:spPr>
          <a:xfrm>
            <a:off x="5285593" y="5183772"/>
            <a:ext cx="3488954"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hlinkClick r:id="rId7"/>
              </a:rPr>
              <a:t>oct-oeeo.ca/PA_2025_AUDIO</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4964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8DB74-BB7F-33AD-182F-76A39D8D7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05E56-DA24-9486-0914-6738124EDFF0}"/>
              </a:ext>
            </a:extLst>
          </p:cNvPr>
          <p:cNvSpPr>
            <a:spLocks noGrp="1"/>
          </p:cNvSpPr>
          <p:nvPr>
            <p:ph type="title"/>
          </p:nvPr>
        </p:nvSpPr>
        <p:spPr>
          <a:xfrm>
            <a:off x="838200" y="365125"/>
            <a:ext cx="11145982" cy="1325563"/>
          </a:xfrm>
        </p:spPr>
        <p:txBody>
          <a:bodyPr>
            <a:normAutofit fontScale="90000"/>
          </a:bodyPr>
          <a:lstStyle/>
          <a:p>
            <a:r>
              <a:rPr lang="en-US" dirty="0">
                <a:latin typeface="Arial" panose="020B0604020202020204" pitchFamily="34" charset="0"/>
                <a:cs typeface="Arial" panose="020B0604020202020204" pitchFamily="34" charset="0"/>
              </a:rPr>
              <a:t>Case studies based on real life occurrences</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Addressing Hate and Discrimination</a:t>
            </a:r>
          </a:p>
        </p:txBody>
      </p:sp>
      <p:pic>
        <p:nvPicPr>
          <p:cNvPr id="4" name="Picture 3" descr="Cover of Professional Advisory Addressing Hate and Discrimination.">
            <a:extLst>
              <a:ext uri="{FF2B5EF4-FFF2-40B4-BE49-F238E27FC236}">
                <a16:creationId xmlns:a16="http://schemas.microsoft.com/office/drawing/2014/main" id="{8BD3B371-E94C-8E6B-FB6B-6B1B13405B78}"/>
              </a:ext>
            </a:extLst>
          </p:cNvPr>
          <p:cNvPicPr>
            <a:picLocks noChangeAspect="1"/>
          </p:cNvPicPr>
          <p:nvPr/>
        </p:nvPicPr>
        <p:blipFill>
          <a:blip r:embed="rId3"/>
          <a:stretch>
            <a:fillRect/>
          </a:stretch>
        </p:blipFill>
        <p:spPr>
          <a:xfrm>
            <a:off x="838200" y="1710451"/>
            <a:ext cx="2058885" cy="2590461"/>
          </a:xfrm>
          <a:prstGeom prst="roundRect">
            <a:avLst>
              <a:gd name="adj" fmla="val 7090"/>
            </a:avLst>
          </a:prstGeom>
          <a:ln w="76200">
            <a:noFill/>
          </a:ln>
          <a:effectLst/>
        </p:spPr>
      </p:pic>
      <p:sp>
        <p:nvSpPr>
          <p:cNvPr id="3" name="Content Placeholder 2">
            <a:extLst>
              <a:ext uri="{FF2B5EF4-FFF2-40B4-BE49-F238E27FC236}">
                <a16:creationId xmlns:a16="http://schemas.microsoft.com/office/drawing/2014/main" id="{02A19111-ACE5-A4AD-678E-B68EDF15870B}"/>
              </a:ext>
            </a:extLst>
          </p:cNvPr>
          <p:cNvSpPr>
            <a:spLocks noGrp="1"/>
          </p:cNvSpPr>
          <p:nvPr>
            <p:ph idx="1"/>
          </p:nvPr>
        </p:nvSpPr>
        <p:spPr>
          <a:xfrm>
            <a:off x="2897085" y="1690688"/>
            <a:ext cx="8797635" cy="4351338"/>
          </a:xfrm>
        </p:spPr>
        <p:txBody>
          <a:bodyPr vert="horz" lIns="91440" tIns="45720" rIns="91440" bIns="45720" rtlCol="0" anchor="t">
            <a:normAutofit/>
          </a:bodyPr>
          <a:lstStyle/>
          <a:p>
            <a:r>
              <a:rPr lang="en-US" sz="2400" dirty="0">
                <a:latin typeface="Arial"/>
                <a:cs typeface="Arial"/>
              </a:rPr>
              <a:t>Review the case studies (</a:t>
            </a:r>
            <a:r>
              <a:rPr lang="en-US" sz="2400" dirty="0">
                <a:latin typeface="Arial"/>
                <a:cs typeface="Arial"/>
                <a:hlinkClick r:id="rId4"/>
              </a:rPr>
              <a:t>oct-</a:t>
            </a:r>
            <a:r>
              <a:rPr lang="en-US" sz="2400" dirty="0" err="1">
                <a:latin typeface="Arial"/>
                <a:cs typeface="Arial"/>
                <a:hlinkClick r:id="rId4"/>
              </a:rPr>
              <a:t>oeeo.ca</a:t>
            </a:r>
            <a:r>
              <a:rPr lang="en-US" sz="2400" dirty="0">
                <a:latin typeface="Arial"/>
                <a:cs typeface="Arial"/>
                <a:hlinkClick r:id="rId4"/>
              </a:rPr>
              <a:t>/</a:t>
            </a:r>
            <a:r>
              <a:rPr lang="en-US" sz="2400" dirty="0" err="1">
                <a:latin typeface="Arial"/>
                <a:cs typeface="Arial"/>
                <a:hlinkClick r:id="rId4"/>
              </a:rPr>
              <a:t>casestudies</a:t>
            </a:r>
            <a:r>
              <a:rPr lang="en-US" sz="2400" dirty="0">
                <a:latin typeface="Arial"/>
                <a:cs typeface="Arial"/>
              </a:rPr>
              <a:t>) to reflect on how to address and respond professionally to acts of hate and discrimination. </a:t>
            </a:r>
            <a:endParaRPr lang="en-US" sz="1600" dirty="0">
              <a:highlight>
                <a:srgbClr val="FFFF00"/>
              </a:highlight>
              <a:latin typeface="Arial"/>
              <a:cs typeface="Arial"/>
            </a:endParaRPr>
          </a:p>
          <a:p>
            <a:r>
              <a:rPr lang="en-US" dirty="0">
                <a:latin typeface="Arial" panose="020B0604020202020204" pitchFamily="34" charset="0"/>
                <a:cs typeface="Arial" panose="020B0604020202020204" pitchFamily="34" charset="0"/>
              </a:rPr>
              <a:t>Topics include:</a:t>
            </a:r>
          </a:p>
          <a:p>
            <a:pPr lvl="1"/>
            <a:r>
              <a:rPr lang="en-US" sz="2100" dirty="0">
                <a:latin typeface="Arial" panose="020B0604020202020204" pitchFamily="34" charset="0"/>
                <a:cs typeface="Arial" panose="020B0604020202020204" pitchFamily="34" charset="0"/>
              </a:rPr>
              <a:t>Freedom of expression</a:t>
            </a:r>
          </a:p>
          <a:p>
            <a:pPr lvl="1"/>
            <a:r>
              <a:rPr lang="en-US" sz="2100" dirty="0">
                <a:latin typeface="Arial" panose="020B0604020202020204" pitchFamily="34" charset="0"/>
                <a:cs typeface="Arial" panose="020B0604020202020204" pitchFamily="34" charset="0"/>
              </a:rPr>
              <a:t>Political and personal beliefs</a:t>
            </a:r>
          </a:p>
          <a:p>
            <a:pPr lvl="1"/>
            <a:r>
              <a:rPr lang="en-US" sz="2100" dirty="0">
                <a:latin typeface="Arial" panose="020B0604020202020204" pitchFamily="34" charset="0"/>
                <a:cs typeface="Arial" panose="020B0604020202020204" pitchFamily="34" charset="0"/>
              </a:rPr>
              <a:t>Culturally inappropriate resources</a:t>
            </a:r>
          </a:p>
          <a:p>
            <a:pPr lvl="1"/>
            <a:r>
              <a:rPr lang="en-US" sz="2100" dirty="0">
                <a:latin typeface="Arial" panose="020B0604020202020204" pitchFamily="34" charset="0"/>
                <a:cs typeface="Arial" panose="020B0604020202020204" pitchFamily="34" charset="0"/>
              </a:rPr>
              <a:t>Diverging from curriculum</a:t>
            </a:r>
          </a:p>
          <a:p>
            <a:pPr lvl="1"/>
            <a:r>
              <a:rPr lang="en-US" sz="2100" dirty="0">
                <a:latin typeface="Arial" panose="020B0604020202020204" pitchFamily="34" charset="0"/>
                <a:cs typeface="Arial" panose="020B0604020202020204" pitchFamily="34" charset="0"/>
              </a:rPr>
              <a:t>Harmful jokes</a:t>
            </a:r>
          </a:p>
          <a:p>
            <a:pPr lvl="1"/>
            <a:r>
              <a:rPr lang="en-US" sz="2100" dirty="0">
                <a:latin typeface="Arial" panose="020B0604020202020204" pitchFamily="34" charset="0"/>
                <a:cs typeface="Arial" panose="020B0604020202020204" pitchFamily="34" charset="0"/>
              </a:rPr>
              <a:t>Discrimination against students with exceptionalities</a:t>
            </a:r>
          </a:p>
          <a:p>
            <a:pPr lvl="1"/>
            <a:endParaRPr lang="en-US" dirty="0">
              <a:latin typeface="Arial" panose="020B0604020202020204" pitchFamily="34" charset="0"/>
              <a:cs typeface="Arial" panose="020B0604020202020204" pitchFamily="34" charset="0"/>
            </a:endParaRPr>
          </a:p>
        </p:txBody>
      </p:sp>
      <p:pic>
        <p:nvPicPr>
          <p:cNvPr id="5" name="Picture 4" descr="QR code that links to the case studies">
            <a:extLst>
              <a:ext uri="{FF2B5EF4-FFF2-40B4-BE49-F238E27FC236}">
                <a16:creationId xmlns:a16="http://schemas.microsoft.com/office/drawing/2014/main" id="{8CF44040-C18A-1422-DC86-C2AC00E7B715}"/>
              </a:ext>
            </a:extLst>
          </p:cNvPr>
          <p:cNvPicPr>
            <a:picLocks noChangeAspect="1"/>
          </p:cNvPicPr>
          <p:nvPr/>
        </p:nvPicPr>
        <p:blipFill>
          <a:blip r:embed="rId5"/>
          <a:stretch>
            <a:fillRect/>
          </a:stretch>
        </p:blipFill>
        <p:spPr>
          <a:xfrm>
            <a:off x="9211555" y="2806371"/>
            <a:ext cx="1381729" cy="1494541"/>
          </a:xfrm>
          <a:prstGeom prst="rect">
            <a:avLst/>
          </a:prstGeom>
        </p:spPr>
      </p:pic>
      <p:sp>
        <p:nvSpPr>
          <p:cNvPr id="7" name="TextBox 6">
            <a:extLst>
              <a:ext uri="{FF2B5EF4-FFF2-40B4-BE49-F238E27FC236}">
                <a16:creationId xmlns:a16="http://schemas.microsoft.com/office/drawing/2014/main" id="{C5C33AE9-1DB4-0435-1FC5-0A2968DEA678}"/>
              </a:ext>
            </a:extLst>
          </p:cNvPr>
          <p:cNvSpPr txBox="1"/>
          <p:nvPr/>
        </p:nvSpPr>
        <p:spPr>
          <a:xfrm rot="19728404">
            <a:off x="9361812" y="3368975"/>
            <a:ext cx="1081216" cy="369332"/>
          </a:xfrm>
          <a:prstGeom prst="rect">
            <a:avLst/>
          </a:prstGeom>
          <a:solidFill>
            <a:schemeClr val="tx1">
              <a:lumMod val="85000"/>
              <a:lumOff val="15000"/>
            </a:schemeClr>
          </a:solidFill>
        </p:spPr>
        <p:txBody>
          <a:bodyPr wrap="square" rtlCol="0">
            <a:spAutoFit/>
          </a:bodyPr>
          <a:lstStyle/>
          <a:p>
            <a:r>
              <a:rPr lang="en-US" dirty="0">
                <a:ln>
                  <a:solidFill>
                    <a:schemeClr val="tx1"/>
                  </a:solidFill>
                </a:ln>
                <a:solidFill>
                  <a:schemeClr val="bg1"/>
                </a:solidFill>
              </a:rPr>
              <a:t>SAMPLE</a:t>
            </a:r>
          </a:p>
        </p:txBody>
      </p:sp>
    </p:spTree>
    <p:extLst>
      <p:ext uri="{BB962C8B-B14F-4D97-AF65-F5344CB8AC3E}">
        <p14:creationId xmlns:p14="http://schemas.microsoft.com/office/powerpoint/2010/main" val="359023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99EDB-8CBD-12C9-0AA1-91C1F6274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BF741-1322-45C4-18B3-D4757F20E9C2}"/>
              </a:ext>
            </a:extLst>
          </p:cNvPr>
          <p:cNvSpPr>
            <a:spLocks noGrp="1"/>
          </p:cNvSpPr>
          <p:nvPr>
            <p:ph type="ctrTitle"/>
          </p:nvPr>
        </p:nvSpPr>
        <p:spPr>
          <a:xfrm>
            <a:off x="1524000" y="711240"/>
            <a:ext cx="7772400" cy="2003607"/>
          </a:xfrm>
        </p:spPr>
        <p:txBody>
          <a:bodyPr>
            <a:normAutofit/>
          </a:bodyPr>
          <a:lstStyle/>
          <a:p>
            <a:r>
              <a:rPr lang="en-CA" sz="4400" b="1" dirty="0"/>
              <a:t>Discussion prompts:  </a:t>
            </a:r>
            <a:br>
              <a:rPr lang="en-CA" sz="4400" b="1" dirty="0"/>
            </a:br>
            <a:r>
              <a:rPr lang="en-CA" sz="4400" b="1" dirty="0"/>
              <a:t>Sample case studies based on real life occurrences</a:t>
            </a:r>
            <a:endParaRPr lang="en-US" sz="4400" b="1" dirty="0"/>
          </a:p>
        </p:txBody>
      </p:sp>
      <p:pic>
        <p:nvPicPr>
          <p:cNvPr id="4" name="Picture 3" descr="Icon of a group of people with a speech bubble.">
            <a:extLst>
              <a:ext uri="{FF2B5EF4-FFF2-40B4-BE49-F238E27FC236}">
                <a16:creationId xmlns:a16="http://schemas.microsoft.com/office/drawing/2014/main" id="{7F1BAF56-FDD5-273D-C6D3-0FE4CD68A2D4}"/>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481290" y="2823750"/>
            <a:ext cx="3491346" cy="2638808"/>
          </a:xfrm>
          <a:prstGeom prst="rect">
            <a:avLst/>
          </a:prstGeom>
        </p:spPr>
      </p:pic>
    </p:spTree>
    <p:extLst>
      <p:ext uri="{BB962C8B-B14F-4D97-AF65-F5344CB8AC3E}">
        <p14:creationId xmlns:p14="http://schemas.microsoft.com/office/powerpoint/2010/main" val="3772184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2AAD-26B3-4E3A-1550-D95DC681D6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70A0E-298E-F46D-DA35-75BD8957376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would you do in this situation?</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Case Study 1: Based on real life occurrences</a:t>
            </a:r>
          </a:p>
        </p:txBody>
      </p:sp>
      <p:sp>
        <p:nvSpPr>
          <p:cNvPr id="3" name="Content Placeholder 2">
            <a:extLst>
              <a:ext uri="{FF2B5EF4-FFF2-40B4-BE49-F238E27FC236}">
                <a16:creationId xmlns:a16="http://schemas.microsoft.com/office/drawing/2014/main" id="{2C0B18CF-8812-2F58-EC4E-965C155B7894}"/>
              </a:ext>
            </a:extLst>
          </p:cNvPr>
          <p:cNvSpPr>
            <a:spLocks noGrp="1"/>
          </p:cNvSpPr>
          <p:nvPr>
            <p:ph idx="1"/>
          </p:nvPr>
        </p:nvSpPr>
        <p:spPr>
          <a:xfrm>
            <a:off x="838200" y="1607993"/>
            <a:ext cx="10640291" cy="4134439"/>
          </a:xfrm>
        </p:spPr>
        <p:txBody>
          <a:bodyPr vert="horz" lIns="91440" tIns="45720" rIns="91440" bIns="45720" rtlCol="0" anchor="t">
            <a:noAutofit/>
          </a:bodyPr>
          <a:lstStyle/>
          <a:p>
            <a:pPr marL="0" indent="0">
              <a:lnSpc>
                <a:spcPct val="100000"/>
              </a:lnSpc>
              <a:buNone/>
            </a:pPr>
            <a:r>
              <a:rPr lang="en-US" sz="2100" dirty="0">
                <a:latin typeface="Arial"/>
                <a:cs typeface="Arial"/>
              </a:rPr>
              <a:t>A fellow OCT says: “I feel it is wrong to teach my Grade 8 students about gender identity, gender expression and sexual orientation as indicated in the health and physical education curriculum. As an OCT, I can decide what is appropriate to teach to my students.” Select all that apply.</a:t>
            </a:r>
          </a:p>
          <a:p>
            <a:pPr marL="914400" lvl="1" indent="-457200">
              <a:lnSpc>
                <a:spcPct val="100000"/>
              </a:lnSpc>
              <a:buAutoNum type="alphaLcParenBoth"/>
            </a:pPr>
            <a:r>
              <a:rPr lang="en-US" sz="2100" dirty="0">
                <a:latin typeface="Arial"/>
                <a:cs typeface="Arial"/>
              </a:rPr>
              <a:t>Ignore – it’s their opinion</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Help them to understand the importance of creating safe and inclusive spaces for all students</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Notify your supervisor or follow board protocols</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Seek additional support (e.g., union, equity lead)</a:t>
            </a:r>
            <a:endParaRPr lang="en-US" sz="2100" dirty="0">
              <a:latin typeface="Arial"/>
              <a:cs typeface="Arial"/>
            </a:endParaRPr>
          </a:p>
          <a:p>
            <a:pPr>
              <a:lnSpc>
                <a:spcPct val="100000"/>
              </a:lnSpc>
            </a:pPr>
            <a:r>
              <a:rPr lang="en-US" sz="2100" dirty="0">
                <a:latin typeface="Arial"/>
                <a:cs typeface="Arial"/>
              </a:rPr>
              <a:t>Explore these nine scenarios (</a:t>
            </a:r>
            <a:r>
              <a:rPr lang="en-US" sz="2100" dirty="0">
                <a:latin typeface="Arial"/>
                <a:cs typeface="Arial"/>
                <a:hlinkClick r:id="rId3"/>
              </a:rPr>
              <a:t>oct-</a:t>
            </a:r>
            <a:r>
              <a:rPr lang="en-US" sz="2100" dirty="0" err="1">
                <a:latin typeface="Arial"/>
                <a:cs typeface="Arial"/>
                <a:hlinkClick r:id="rId3"/>
              </a:rPr>
              <a:t>oeeo.ca</a:t>
            </a:r>
            <a:r>
              <a:rPr lang="en-US" sz="2100" dirty="0">
                <a:latin typeface="Arial"/>
                <a:cs typeface="Arial"/>
                <a:hlinkClick r:id="rId3"/>
              </a:rPr>
              <a:t>/</a:t>
            </a:r>
            <a:r>
              <a:rPr lang="en-US" sz="2100" dirty="0" err="1">
                <a:latin typeface="Arial"/>
                <a:cs typeface="Arial"/>
                <a:hlinkClick r:id="rId3"/>
              </a:rPr>
              <a:t>casestudies</a:t>
            </a:r>
            <a:r>
              <a:rPr lang="en-US" sz="2100" dirty="0">
                <a:latin typeface="Arial"/>
                <a:cs typeface="Arial"/>
              </a:rPr>
              <a:t>) for practical guidance to address acts of hate and discrimination.</a:t>
            </a:r>
            <a:endParaRPr lang="en-US" sz="2100" dirty="0">
              <a:highlight>
                <a:srgbClr val="FFFF00"/>
              </a:highlight>
              <a:latin typeface="Arial"/>
              <a:cs typeface="Arial"/>
            </a:endParaRPr>
          </a:p>
        </p:txBody>
      </p:sp>
    </p:spTree>
    <p:extLst>
      <p:ext uri="{BB962C8B-B14F-4D97-AF65-F5344CB8AC3E}">
        <p14:creationId xmlns:p14="http://schemas.microsoft.com/office/powerpoint/2010/main" val="1424920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990DF-8793-F733-50CA-0887B9561DEF}"/>
            </a:ext>
          </a:extLst>
        </p:cNvPr>
        <p:cNvGrpSpPr/>
        <p:nvPr/>
      </p:nvGrpSpPr>
      <p:grpSpPr>
        <a:xfrm>
          <a:off x="0" y="0"/>
          <a:ext cx="0" cy="0"/>
          <a:chOff x="0" y="0"/>
          <a:chExt cx="0" cy="0"/>
        </a:xfrm>
      </p:grpSpPr>
      <p:sp>
        <p:nvSpPr>
          <p:cNvPr id="2" name="Ttile 2">
            <a:extLst>
              <a:ext uri="{FF2B5EF4-FFF2-40B4-BE49-F238E27FC236}">
                <a16:creationId xmlns:a16="http://schemas.microsoft.com/office/drawing/2014/main" id="{FCDDE035-081D-3D31-B5E3-DD18247DCE62}"/>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would you do in this situation?</a:t>
            </a:r>
            <a:br>
              <a:rPr lang="en-US"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Case Study 2: Based on real life occurrences</a:t>
            </a:r>
          </a:p>
        </p:txBody>
      </p:sp>
      <p:sp>
        <p:nvSpPr>
          <p:cNvPr id="3" name="Content Placeholder 2">
            <a:extLst>
              <a:ext uri="{FF2B5EF4-FFF2-40B4-BE49-F238E27FC236}">
                <a16:creationId xmlns:a16="http://schemas.microsoft.com/office/drawing/2014/main" id="{1518C7FF-68F0-FA72-6739-84131295BCED}"/>
              </a:ext>
            </a:extLst>
          </p:cNvPr>
          <p:cNvSpPr>
            <a:spLocks noGrp="1"/>
          </p:cNvSpPr>
          <p:nvPr>
            <p:ph idx="1"/>
          </p:nvPr>
        </p:nvSpPr>
        <p:spPr>
          <a:xfrm>
            <a:off x="838200" y="1603376"/>
            <a:ext cx="10515599" cy="4351338"/>
          </a:xfrm>
        </p:spPr>
        <p:txBody>
          <a:bodyPr vert="horz" lIns="91440" tIns="45720" rIns="91440" bIns="45720" rtlCol="0" anchor="t">
            <a:normAutofit/>
          </a:bodyPr>
          <a:lstStyle/>
          <a:p>
            <a:pPr marL="0" indent="0">
              <a:lnSpc>
                <a:spcPct val="100000"/>
              </a:lnSpc>
              <a:buNone/>
            </a:pPr>
            <a:r>
              <a:rPr lang="en-US" sz="2100" dirty="0">
                <a:latin typeface="Arial" panose="020B0604020202020204" pitchFamily="34" charset="0"/>
                <a:cs typeface="Arial" panose="020B0604020202020204" pitchFamily="34" charset="0"/>
              </a:rPr>
              <a:t>A fellow OCT says: “My racialized colleague teaches art. I told them their talents are wasted and that they should, instead, be teaching math because their culture is known for excelling in math. My colleague seemed upset by my comment.” Select all that apply.</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Ignore – it’s their opinion</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Help them to understand how this is a racial microaggression</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Notify your supervisor or follow board protocols</a:t>
            </a:r>
          </a:p>
          <a:p>
            <a:pPr marL="914400" lvl="1" indent="-457200">
              <a:lnSpc>
                <a:spcPct val="100000"/>
              </a:lnSpc>
              <a:buAutoNum type="alphaLcParenBoth"/>
            </a:pPr>
            <a:r>
              <a:rPr lang="en-US" sz="2100" dirty="0">
                <a:latin typeface="Arial" panose="020B0604020202020204" pitchFamily="34" charset="0"/>
                <a:cs typeface="Arial" panose="020B0604020202020204" pitchFamily="34" charset="0"/>
              </a:rPr>
              <a:t>Seek additional support (e.g., union, equity lead)</a:t>
            </a:r>
            <a:endParaRPr lang="en-US" sz="2100" dirty="0">
              <a:latin typeface="Arial"/>
              <a:cs typeface="Arial"/>
            </a:endParaRPr>
          </a:p>
          <a:p>
            <a:pPr>
              <a:lnSpc>
                <a:spcPct val="100000"/>
              </a:lnSpc>
            </a:pPr>
            <a:r>
              <a:rPr lang="en-US" sz="2100" dirty="0">
                <a:latin typeface="Arial"/>
                <a:cs typeface="Arial"/>
              </a:rPr>
              <a:t>Explore these nine scenarios (</a:t>
            </a:r>
            <a:r>
              <a:rPr lang="en-US" sz="2100" dirty="0">
                <a:latin typeface="Arial"/>
                <a:cs typeface="Arial"/>
                <a:hlinkClick r:id="rId3"/>
              </a:rPr>
              <a:t>oct-</a:t>
            </a:r>
            <a:r>
              <a:rPr lang="en-US" sz="2100" dirty="0" err="1">
                <a:latin typeface="Arial"/>
                <a:cs typeface="Arial"/>
                <a:hlinkClick r:id="rId3"/>
              </a:rPr>
              <a:t>oeeo.ca</a:t>
            </a:r>
            <a:r>
              <a:rPr lang="en-US" sz="2100" dirty="0">
                <a:latin typeface="Arial"/>
                <a:cs typeface="Arial"/>
                <a:hlinkClick r:id="rId3"/>
              </a:rPr>
              <a:t>/</a:t>
            </a:r>
            <a:r>
              <a:rPr lang="en-US" sz="2100" dirty="0" err="1">
                <a:latin typeface="Arial"/>
                <a:cs typeface="Arial"/>
                <a:hlinkClick r:id="rId3"/>
              </a:rPr>
              <a:t>casestudies</a:t>
            </a:r>
            <a:r>
              <a:rPr lang="en-US" sz="2100" dirty="0">
                <a:latin typeface="Arial"/>
                <a:cs typeface="Arial"/>
              </a:rPr>
              <a:t>) for practical guidance to address acts of hate and discrimination.</a:t>
            </a:r>
          </a:p>
          <a:p>
            <a:endParaRPr lang="en-US" sz="2600" dirty="0">
              <a:latin typeface="Arial"/>
              <a:cs typeface="Arial"/>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3851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c8c3d3-5313-45d2-bc7e-88ca740a1b58">
      <Terms xmlns="http://schemas.microsoft.com/office/infopath/2007/PartnerControls"/>
    </lcf76f155ced4ddcb4097134ff3c332f>
    <TaxCatchAll xmlns="b5dbe2a3-d4b3-46c1-bfb5-53bd32addd7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F6C34322CBF7409FDE5E97D90044B3" ma:contentTypeVersion="11" ma:contentTypeDescription="Create a new document." ma:contentTypeScope="" ma:versionID="6f2532d4558917351dab775f9c924381">
  <xsd:schema xmlns:xsd="http://www.w3.org/2001/XMLSchema" xmlns:xs="http://www.w3.org/2001/XMLSchema" xmlns:p="http://schemas.microsoft.com/office/2006/metadata/properties" xmlns:ns2="c9c8c3d3-5313-45d2-bc7e-88ca740a1b58" xmlns:ns3="b5dbe2a3-d4b3-46c1-bfb5-53bd32addd73" targetNamespace="http://schemas.microsoft.com/office/2006/metadata/properties" ma:root="true" ma:fieldsID="9679defcd346d35a054acf9904913216" ns2:_="" ns3:_="">
    <xsd:import namespace="c9c8c3d3-5313-45d2-bc7e-88ca740a1b58"/>
    <xsd:import namespace="b5dbe2a3-d4b3-46c1-bfb5-53bd32addd7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c8c3d3-5313-45d2-bc7e-88ca740a1b5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9f7d04e-bc54-4c69-bccd-8c2675511b6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dbe2a3-d4b3-46c1-bfb5-53bd32addd7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0777a6f-6f2c-4579-a010-9d0b06ff9d9f}" ma:internalName="TaxCatchAll" ma:showField="CatchAllData" ma:web="b5dbe2a3-d4b3-46c1-bfb5-53bd32addd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1DCE30-F0B4-4A7A-9985-FE29EAB53827}">
  <ds:schemaRefs>
    <ds:schemaRef ds:uri="0bb4fdfb-a304-41cd-b506-0ed36d9acb70"/>
    <ds:schemaRef ds:uri="http://www.w3.org/XML/1998/namespace"/>
    <ds:schemaRef ds:uri="http://schemas.microsoft.com/office/2006/documentManagement/types"/>
    <ds:schemaRef ds:uri="http://schemas.microsoft.com/office/2006/metadata/properties"/>
    <ds:schemaRef ds:uri="http://purl.org/dc/elements/1.1/"/>
    <ds:schemaRef ds:uri="http://purl.org/dc/terms/"/>
    <ds:schemaRef ds:uri="http://schemas.openxmlformats.org/package/2006/metadata/core-properties"/>
    <ds:schemaRef ds:uri="http://schemas.microsoft.com/office/infopath/2007/PartnerControls"/>
    <ds:schemaRef ds:uri="fa83ddaa-1bab-45d6-aae4-a2dc8140996d"/>
    <ds:schemaRef ds:uri="http://purl.org/dc/dcmitype/"/>
    <ds:schemaRef ds:uri="c9c8c3d3-5313-45d2-bc7e-88ca740a1b58"/>
    <ds:schemaRef ds:uri="b5dbe2a3-d4b3-46c1-bfb5-53bd32addd73"/>
  </ds:schemaRefs>
</ds:datastoreItem>
</file>

<file path=customXml/itemProps2.xml><?xml version="1.0" encoding="utf-8"?>
<ds:datastoreItem xmlns:ds="http://schemas.openxmlformats.org/officeDocument/2006/customXml" ds:itemID="{E1162BBC-3979-4182-9963-E9A793392B25}">
  <ds:schemaRefs>
    <ds:schemaRef ds:uri="http://schemas.microsoft.com/sharepoint/v3/contenttype/forms"/>
  </ds:schemaRefs>
</ds:datastoreItem>
</file>

<file path=customXml/itemProps3.xml><?xml version="1.0" encoding="utf-8"?>
<ds:datastoreItem xmlns:ds="http://schemas.openxmlformats.org/officeDocument/2006/customXml" ds:itemID="{69065E53-0E8B-4B5D-9B25-8DEF29CD5A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c8c3d3-5313-45d2-bc7e-88ca740a1b58"/>
    <ds:schemaRef ds:uri="b5dbe2a3-d4b3-46c1-bfb5-53bd32addd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17001</TotalTime>
  <Words>759</Words>
  <Application>Microsoft Macintosh PowerPoint</Application>
  <PresentationFormat>Widescreen</PresentationFormat>
  <Paragraphs>73</Paragraphs>
  <Slides>11</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Arial</vt:lpstr>
      <vt:lpstr>Arial Black</vt:lpstr>
      <vt:lpstr>Arial Regular</vt:lpstr>
      <vt:lpstr>Calibri</vt:lpstr>
      <vt:lpstr>Helvetica</vt:lpstr>
      <vt:lpstr>1_Office Theme</vt:lpstr>
      <vt:lpstr>2_Office Theme</vt:lpstr>
      <vt:lpstr>Custom Design</vt:lpstr>
      <vt:lpstr>Professional Advisory on  Addressing Hate and Discrimination: Facilitator’s PowerPoint</vt:lpstr>
      <vt:lpstr>Purpose:  </vt:lpstr>
      <vt:lpstr>Sample use cases:</vt:lpstr>
      <vt:lpstr>Professional Advisories The College’s advice to all Ontario Certified Teachers (OCTs)</vt:lpstr>
      <vt:lpstr>New guidance for OCTs Professional Advisory on Addressing Hate and Discrimination</vt:lpstr>
      <vt:lpstr>Case studies based on real life occurrences Addressing Hate and Discrimination</vt:lpstr>
      <vt:lpstr>Discussion prompts:   Sample case studies based on real life occurrences</vt:lpstr>
      <vt:lpstr>What would you do in this situation? Case Study 1: Based on real life occurrences</vt:lpstr>
      <vt:lpstr>What would you do in this situation? Case Study 2: Based on real life occurrences</vt:lpstr>
      <vt:lpstr>Help us improve future offerings</vt:lpstr>
      <vt:lpstr>End Slide Dark Blue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Advisory on Addressing Hate and Discrimination: Facilitator's PowerPoint</dc:title>
  <dc:subject/>
  <dc:creator>Ontario College of Teachers</dc:creator>
  <cp:keywords/>
  <dc:description>August 6, 2025</dc:description>
  <cp:lastModifiedBy>Simon Young</cp:lastModifiedBy>
  <cp:revision>288</cp:revision>
  <cp:lastPrinted>2023-04-21T19:30:14Z</cp:lastPrinted>
  <dcterms:created xsi:type="dcterms:W3CDTF">2021-10-20T14:04:11Z</dcterms:created>
  <dcterms:modified xsi:type="dcterms:W3CDTF">2026-02-18T13:49:08Z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0x01010031F6C34322CBF7409FDE5E97D90044B3</vt:lpwstr>
  </property>
  <property fmtid="{D5CDD505-2E9C-101B-9397-08002B2CF9AE}" pid="3" name="MediaServiceImageTags">
    <vt:lpwstr/>
  </property>
</Properties>
</file>